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2"/>
  </p:sldMasterIdLst>
  <p:notesMasterIdLst>
    <p:notesMasterId r:id="rId33"/>
  </p:notesMasterIdLst>
  <p:sldIdLst>
    <p:sldId id="300" r:id="rId3"/>
    <p:sldId id="261" r:id="rId4"/>
    <p:sldId id="1038" r:id="rId5"/>
    <p:sldId id="1040" r:id="rId6"/>
    <p:sldId id="1043" r:id="rId7"/>
    <p:sldId id="1039" r:id="rId8"/>
    <p:sldId id="1047" r:id="rId9"/>
    <p:sldId id="1045" r:id="rId10"/>
    <p:sldId id="1041" r:id="rId11"/>
    <p:sldId id="1046" r:id="rId12"/>
    <p:sldId id="330" r:id="rId13"/>
    <p:sldId id="1063" r:id="rId14"/>
    <p:sldId id="1048" r:id="rId15"/>
    <p:sldId id="1049" r:id="rId16"/>
    <p:sldId id="1050" r:id="rId17"/>
    <p:sldId id="1051" r:id="rId18"/>
    <p:sldId id="1055" r:id="rId19"/>
    <p:sldId id="1074" r:id="rId20"/>
    <p:sldId id="1067" r:id="rId21"/>
    <p:sldId id="1068" r:id="rId22"/>
    <p:sldId id="1054" r:id="rId23"/>
    <p:sldId id="1073" r:id="rId24"/>
    <p:sldId id="1071" r:id="rId25"/>
    <p:sldId id="1066" r:id="rId26"/>
    <p:sldId id="1062" r:id="rId27"/>
    <p:sldId id="1065" r:id="rId28"/>
    <p:sldId id="1064" r:id="rId29"/>
    <p:sldId id="1069" r:id="rId30"/>
    <p:sldId id="1070" r:id="rId31"/>
    <p:sldId id="324"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4BA4"/>
    <a:srgbClr val="AFABAB"/>
    <a:srgbClr val="0F3DC5"/>
    <a:srgbClr val="2BA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67" autoAdjust="0"/>
    <p:restoredTop sz="86710"/>
  </p:normalViewPr>
  <p:slideViewPr>
    <p:cSldViewPr snapToGrid="0">
      <p:cViewPr varScale="1">
        <p:scale>
          <a:sx n="91" d="100"/>
          <a:sy n="91" d="100"/>
        </p:scale>
        <p:origin x="4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F8055-27CA-4C55-BC23-F9359CE32445}" type="datetimeFigureOut">
              <a:rPr lang="zh-CN" altLang="en-US" smtClean="0"/>
              <a:t>2025/1/2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91625-B960-4FA4-9643-9A008D8F68F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3BDA2-762D-2384-F64E-1AD8A00DFB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3FBE2B-C546-669D-187E-06F79D53F3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7A4AA9-A8B0-4D9B-B45F-55FD4F9BF8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C3CAB7-7C86-0879-8BD4-71276B7A2211}"/>
              </a:ext>
            </a:extLst>
          </p:cNvPr>
          <p:cNvSpPr>
            <a:spLocks noGrp="1"/>
          </p:cNvSpPr>
          <p:nvPr>
            <p:ph type="sldNum" sz="quarter" idx="5"/>
          </p:nvPr>
        </p:nvSpPr>
        <p:spPr/>
        <p:txBody>
          <a:bodyPr/>
          <a:lstStyle/>
          <a:p>
            <a:fld id="{98591625-B960-4FA4-9643-9A008D8F68F0}" type="slidenum">
              <a:rPr lang="zh-CN" altLang="en-US" smtClean="0"/>
              <a:t>12</a:t>
            </a:fld>
            <a:endParaRPr lang="zh-CN" altLang="en-US"/>
          </a:p>
        </p:txBody>
      </p:sp>
    </p:spTree>
    <p:extLst>
      <p:ext uri="{BB962C8B-B14F-4D97-AF65-F5344CB8AC3E}">
        <p14:creationId xmlns:p14="http://schemas.microsoft.com/office/powerpoint/2010/main" val="91109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t>20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t>2025/1/2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6.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5.png"/><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459695" y="1745706"/>
            <a:ext cx="11482466" cy="2515497"/>
          </a:xfrm>
          <a:prstGeom prst="rect">
            <a:avLst/>
          </a:prstGeom>
          <a:noFill/>
        </p:spPr>
        <p:txBody>
          <a:bodyPr wrap="square" rtlCol="0">
            <a:spAutoFit/>
          </a:bodyPr>
          <a:lstStyle/>
          <a:p>
            <a:pPr algn="ctr">
              <a:lnSpc>
                <a:spcPct val="125000"/>
              </a:lnSpc>
              <a:defRPr/>
            </a:pP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面向开放数据的</a:t>
            </a:r>
            <a:r>
              <a:rPr kumimoji="0" lang="en-US" altLang="zh-CN" sz="6600" b="1" i="0" u="none" strike="noStrike" kern="1200" cap="none" spc="0" normalizeH="0" baseline="0"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EasyGraph</a:t>
            </a:r>
            <a:endParaRPr kumimoji="0" lang="en-US" altLang="zh-CN"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a:p>
            <a:pPr algn="ctr">
              <a:lnSpc>
                <a:spcPct val="125000"/>
              </a:lnSpc>
              <a:defRPr/>
            </a:pP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图分析性能优化</a:t>
            </a:r>
          </a:p>
        </p:txBody>
      </p:sp>
      <p:sp>
        <p:nvSpPr>
          <p:cNvPr id="3" name="矩形: 圆角 2"/>
          <p:cNvSpPr/>
          <p:nvPr/>
        </p:nvSpPr>
        <p:spPr>
          <a:xfrm>
            <a:off x="127755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 1</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algn="dist">
                <a:defRPr/>
              </a:pPr>
              <a:r>
                <a:rPr lang="en-US" altLang="zh-CN" sz="1000" b="1" dirty="0">
                  <a:solidFill>
                    <a:schemeClr val="bg1"/>
                  </a:solidFill>
                  <a:latin typeface="Calibri" panose="020F0502020204030204"/>
                  <a:ea typeface="宋体" panose="02010600030101010101" pitchFamily="2" charset="-122"/>
                </a:rPr>
                <a:t>FUDAN UNIVERSITY</a:t>
              </a:r>
            </a:p>
          </p:txBody>
        </p:sp>
      </p:grpSp>
      <p:sp>
        <p:nvSpPr>
          <p:cNvPr id="49" name="矩形: 圆角 48"/>
          <p:cNvSpPr/>
          <p:nvPr/>
        </p:nvSpPr>
        <p:spPr>
          <a:xfrm>
            <a:off x="8183611" y="4987206"/>
            <a:ext cx="2246893"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4" name="组合 3"/>
          <p:cNvGrpSpPr/>
          <p:nvPr/>
        </p:nvGrpSpPr>
        <p:grpSpPr>
          <a:xfrm>
            <a:off x="1672740" y="4518194"/>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7" name="矩形: 圆角 48"/>
          <p:cNvSpPr/>
          <p:nvPr/>
        </p:nvSpPr>
        <p:spPr>
          <a:xfrm>
            <a:off x="5215240" y="4987206"/>
            <a:ext cx="2445819"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成员：文雯 杜浩然</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4"/>
          <p:cNvSpPr>
            <a:spLocks noGrp="1"/>
          </p:cNvSpPr>
          <p:nvPr>
            <p:ph type="sldNum" sz="quarter" idx="12"/>
          </p:nvPr>
        </p:nvSpPr>
        <p:spPr/>
        <p:txBody>
          <a:bodyPr/>
          <a:lstStyle/>
          <a:p>
            <a:fld id="{5C5D723C-B3FE-4FE6-A7AF-4B5224CD5942}" type="slidenum">
              <a:rPr lang="zh-CN" altLang="en-US" smtClean="0"/>
              <a:t>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内容占位符 3"/>
          <p:cNvSpPr txBox="1"/>
          <p:nvPr/>
        </p:nvSpPr>
        <p:spPr>
          <a:xfrm>
            <a:off x="1230630" y="1056005"/>
            <a:ext cx="9975850" cy="187769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经过我们的分析与对比，我们选择了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4</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个经典的图分析算法与</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4</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个较为常用的结构洞算法。</a:t>
            </a: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对于经典图分析算法，我们选择了节点重要性排序算法</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sz="18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PageRank</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、最小生成树算法</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err="1">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mst</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、连通分量</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connected component</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以及聚类系数</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clustering coefficient</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，调用</a:t>
            </a:r>
            <a:r>
              <a:rPr lang="en-US" altLang="zh-CN"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和英伟达提供的接口，实现并行计算加速的目的。</a:t>
            </a: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cs typeface="+mn-cs"/>
              <a:sym typeface="+mn-ea"/>
            </a:endParaRPr>
          </a:p>
        </p:txBody>
      </p:sp>
      <p:pic>
        <p:nvPicPr>
          <p:cNvPr id="4" name="图片 3"/>
          <p:cNvPicPr/>
          <p:nvPr/>
        </p:nvPicPr>
        <p:blipFill>
          <a:blip r:embed="rId4"/>
          <a:stretch>
            <a:fillRect/>
          </a:stretch>
        </p:blipFill>
        <p:spPr>
          <a:xfrm>
            <a:off x="6694805" y="3194050"/>
            <a:ext cx="4902835" cy="3473450"/>
          </a:xfrm>
          <a:prstGeom prst="rect">
            <a:avLst/>
          </a:prstGeom>
        </p:spPr>
      </p:pic>
      <p:pic>
        <p:nvPicPr>
          <p:cNvPr id="7" name="图片 6"/>
          <p:cNvPicPr>
            <a:picLocks noChangeAspect="1"/>
          </p:cNvPicPr>
          <p:nvPr/>
        </p:nvPicPr>
        <p:blipFill>
          <a:blip r:embed="rId5"/>
          <a:stretch>
            <a:fillRect/>
          </a:stretch>
        </p:blipFill>
        <p:spPr>
          <a:xfrm>
            <a:off x="958850" y="2819400"/>
            <a:ext cx="5066665" cy="3848100"/>
          </a:xfrm>
          <a:prstGeom prst="rect">
            <a:avLst/>
          </a:prstGeom>
        </p:spPr>
      </p:pic>
      <p:sp>
        <p:nvSpPr>
          <p:cNvPr id="2"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10</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555290" y="1485190"/>
            <a:ext cx="10722310" cy="870688"/>
          </a:xfrm>
          <a:prstGeom prst="rect">
            <a:avLst/>
          </a:prstGeom>
          <a:noFill/>
        </p:spPr>
        <p:txBody>
          <a:bodyPr wrap="square" rtlCol="0">
            <a:spAutoFit/>
          </a:bodyPr>
          <a:lstStyle/>
          <a:p>
            <a:pPr algn="just">
              <a:lnSpc>
                <a:spcPct val="150000"/>
              </a:lnSpc>
            </a:pPr>
            <a:r>
              <a:rPr lang="zh-CN" altLang="en-US" dirty="0">
                <a:latin typeface="新宋体" panose="02010609030101010101" pitchFamily="49" charset="-122"/>
                <a:ea typeface="新宋体" panose="02010609030101010101" pitchFamily="49" charset="-122"/>
                <a:cs typeface="Menlo" panose="020B0609030804020204" pitchFamily="49" charset="0"/>
              </a:rPr>
              <a:t>结构洞方面，我们选择了</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结构洞目录下的</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evaluation.py</a:t>
            </a:r>
            <a:r>
              <a:rPr lang="zh-CN" altLang="en-US" dirty="0">
                <a:latin typeface="新宋体" panose="02010609030101010101" pitchFamily="49" charset="-122"/>
                <a:ea typeface="新宋体" panose="02010609030101010101" pitchFamily="49" charset="-122"/>
                <a:cs typeface="Menlo" panose="020B0609030804020204" pitchFamily="49" charset="0"/>
              </a:rPr>
              <a:t>中提及的四个函数进行加速，分别是</a:t>
            </a:r>
            <a:r>
              <a:rPr lang="zh-CN" altLang="en-US" dirty="0">
                <a:solidFill>
                  <a:srgbClr val="0E0E0E"/>
                </a:solidFill>
                <a:effectLst/>
                <a:latin typeface="新宋体" panose="02010609030101010101" pitchFamily="49" charset="-122"/>
                <a:ea typeface="新宋体" panose="02010609030101010101" pitchFamily="49" charset="-122"/>
              </a:rPr>
              <a:t>约束</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(constraint),</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 </a:t>
            </a:r>
            <a:r>
              <a:rPr lang="zh-CN" altLang="en-US" dirty="0">
                <a:solidFill>
                  <a:srgbClr val="0E0E0E"/>
                </a:solidFill>
                <a:effectLst/>
                <a:latin typeface="新宋体" panose="02010609030101010101" pitchFamily="49" charset="-122"/>
                <a:ea typeface="新宋体" panose="02010609030101010101" pitchFamily="49" charset="-122"/>
              </a:rPr>
              <a:t>有效大小</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(effective size)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 </a:t>
            </a:r>
            <a:r>
              <a:rPr lang="zh-CN" altLang="en-US" dirty="0">
                <a:solidFill>
                  <a:srgbClr val="0E0E0E"/>
                </a:solidFill>
                <a:effectLst/>
                <a:latin typeface="新宋体" panose="02010609030101010101" pitchFamily="49" charset="-122"/>
                <a:ea typeface="新宋体" panose="02010609030101010101" pitchFamily="49" charset="-122"/>
              </a:rPr>
              <a:t>效率</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(efficiency)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 </a:t>
            </a:r>
            <a:r>
              <a:rPr lang="zh-CN" altLang="en-US"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层级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(hierarchy) </a:t>
            </a:r>
            <a:r>
              <a:rPr lang="zh-CN" altLang="en-US" dirty="0">
                <a:latin typeface="新宋体" panose="02010609030101010101" pitchFamily="49" charset="-122"/>
                <a:ea typeface="新宋体" panose="02010609030101010101" pitchFamily="49" charset="-122"/>
                <a:cs typeface="Times New Roman" panose="02020603050405020304" pitchFamily="18" charset="0"/>
              </a:rPr>
              <a:t>。</a:t>
            </a:r>
            <a:endParaRPr lang="en-US" altLang="zh-CN" dirty="0">
              <a:latin typeface="新宋体" panose="02010609030101010101" pitchFamily="49" charset="-122"/>
              <a:ea typeface="新宋体" panose="02010609030101010101" pitchFamily="49" charset="-122"/>
              <a:cs typeface="Times New Roman" panose="02020603050405020304" pitchFamily="18" charset="0"/>
            </a:endParaRPr>
          </a:p>
        </p:txBody>
      </p:sp>
      <p:pic>
        <p:nvPicPr>
          <p:cNvPr id="6" name="Picture 5"/>
          <p:cNvPicPr>
            <a:picLocks noChangeAspect="1"/>
          </p:cNvPicPr>
          <p:nvPr/>
        </p:nvPicPr>
        <p:blipFill>
          <a:blip r:embed="rId4"/>
          <a:stretch>
            <a:fillRect/>
          </a:stretch>
        </p:blipFill>
        <p:spPr>
          <a:xfrm>
            <a:off x="671648" y="2685532"/>
            <a:ext cx="5963402" cy="2962263"/>
          </a:xfrm>
          <a:prstGeom prst="rect">
            <a:avLst/>
          </a:prstGeom>
        </p:spPr>
      </p:pic>
      <p:pic>
        <p:nvPicPr>
          <p:cNvPr id="1028" name="Picture 4" descr="structural hole spanners in social network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5050" y="2790973"/>
            <a:ext cx="4486630" cy="275138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11</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CC8F-1E14-422E-4DEA-3B52BA6DAE3E}"/>
            </a:ext>
          </a:extLst>
        </p:cNvPr>
        <p:cNvGrpSpPr/>
        <p:nvPr/>
      </p:nvGrpSpPr>
      <p:grpSpPr>
        <a:xfrm>
          <a:off x="0" y="0"/>
          <a:ext cx="0" cy="0"/>
          <a:chOff x="0" y="0"/>
          <a:chExt cx="0" cy="0"/>
        </a:xfrm>
      </p:grpSpPr>
      <p:sp>
        <p:nvSpPr>
          <p:cNvPr id="13" name="矩形 12">
            <a:extLst>
              <a:ext uri="{FF2B5EF4-FFF2-40B4-BE49-F238E27FC236}">
                <a16:creationId xmlns:a16="http://schemas.microsoft.com/office/drawing/2014/main" id="{7684C8A5-E72A-F42F-EF5C-642BD362A8D0}"/>
              </a:ext>
            </a:extLst>
          </p:cNvPr>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a:extLst>
              <a:ext uri="{FF2B5EF4-FFF2-40B4-BE49-F238E27FC236}">
                <a16:creationId xmlns:a16="http://schemas.microsoft.com/office/drawing/2014/main" id="{4BB6761E-7CA3-1927-0AD6-50A578F3820F}"/>
              </a:ext>
            </a:extLst>
          </p:cNvPr>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a:extLst>
              <a:ext uri="{FF2B5EF4-FFF2-40B4-BE49-F238E27FC236}">
                <a16:creationId xmlns:a16="http://schemas.microsoft.com/office/drawing/2014/main" id="{87F3B2CD-6C8B-F46A-3911-522953E2772A}"/>
              </a:ext>
            </a:extLst>
          </p:cNvPr>
          <p:cNvGrpSpPr/>
          <p:nvPr/>
        </p:nvGrpSpPr>
        <p:grpSpPr>
          <a:xfrm>
            <a:off x="9796257" y="238208"/>
            <a:ext cx="1964493" cy="708062"/>
            <a:chOff x="4246274" y="-10895"/>
            <a:chExt cx="3940182" cy="1420161"/>
          </a:xfrm>
        </p:grpSpPr>
        <p:grpSp>
          <p:nvGrpSpPr>
            <p:cNvPr id="19" name="组合 18">
              <a:extLst>
                <a:ext uri="{FF2B5EF4-FFF2-40B4-BE49-F238E27FC236}">
                  <a16:creationId xmlns:a16="http://schemas.microsoft.com/office/drawing/2014/main" id="{F1FD1302-E735-A2A1-7A81-4983B47A2871}"/>
                </a:ext>
              </a:extLst>
            </p:cNvPr>
            <p:cNvGrpSpPr/>
            <p:nvPr/>
          </p:nvGrpSpPr>
          <p:grpSpPr>
            <a:xfrm>
              <a:off x="4246274" y="-10895"/>
              <a:ext cx="3940181" cy="1400681"/>
              <a:chOff x="6547903" y="954561"/>
              <a:chExt cx="5069293" cy="1802069"/>
            </a:xfrm>
          </p:grpSpPr>
          <p:pic>
            <p:nvPicPr>
              <p:cNvPr id="21" name="图片 20">
                <a:extLst>
                  <a:ext uri="{FF2B5EF4-FFF2-40B4-BE49-F238E27FC236}">
                    <a16:creationId xmlns:a16="http://schemas.microsoft.com/office/drawing/2014/main" id="{8FAB200D-6452-69F9-8E46-4B70EB304E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a:extLst>
                  <a:ext uri="{FF2B5EF4-FFF2-40B4-BE49-F238E27FC236}">
                    <a16:creationId xmlns:a16="http://schemas.microsoft.com/office/drawing/2014/main" id="{86F3CE8B-841D-0515-5874-DA37BF3A238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a:extLst>
                <a:ext uri="{FF2B5EF4-FFF2-40B4-BE49-F238E27FC236}">
                  <a16:creationId xmlns:a16="http://schemas.microsoft.com/office/drawing/2014/main" id="{2B113274-70BA-3EFE-334D-AB75B54579E8}"/>
                </a:ext>
              </a:extLst>
            </p:cNvPr>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pic>
        <p:nvPicPr>
          <p:cNvPr id="3" name="图形 9">
            <a:extLst>
              <a:ext uri="{FF2B5EF4-FFF2-40B4-BE49-F238E27FC236}">
                <a16:creationId xmlns:a16="http://schemas.microsoft.com/office/drawing/2014/main" id="{6CB39971-3B2E-882F-6226-165E3F89FD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2577" y="885768"/>
            <a:ext cx="5212124" cy="5491345"/>
          </a:xfrm>
          <a:prstGeom prst="rect">
            <a:avLst/>
          </a:prstGeom>
        </p:spPr>
      </p:pic>
      <p:sp>
        <p:nvSpPr>
          <p:cNvPr id="6" name="TextBox 5">
            <a:extLst>
              <a:ext uri="{FF2B5EF4-FFF2-40B4-BE49-F238E27FC236}">
                <a16:creationId xmlns:a16="http://schemas.microsoft.com/office/drawing/2014/main" id="{F3BBFE54-E267-EDA4-65E5-CB2E4C28A1D5}"/>
              </a:ext>
            </a:extLst>
          </p:cNvPr>
          <p:cNvSpPr txBox="1"/>
          <p:nvPr/>
        </p:nvSpPr>
        <p:spPr>
          <a:xfrm>
            <a:off x="1005524" y="1706783"/>
            <a:ext cx="4822252" cy="3854132"/>
          </a:xfrm>
          <a:prstGeom prst="rect">
            <a:avLst/>
          </a:prstGeom>
          <a:noFill/>
        </p:spPr>
        <p:txBody>
          <a:bodyPr wrap="square" rtlCol="0">
            <a:spAutoFit/>
          </a:bodyPr>
          <a:lstStyle/>
          <a:p>
            <a:pPr>
              <a:lnSpc>
                <a:spcPct val="114000"/>
              </a:lnSpc>
            </a:pPr>
            <a:r>
              <a:rPr lang="zh-CN" altLang="en-US" dirty="0">
                <a:latin typeface="NSimSun" panose="02010609030101010101" pitchFamily="49" charset="-122"/>
                <a:ea typeface="NSimSun" panose="02010609030101010101" pitchFamily="49" charset="-122"/>
              </a:rPr>
              <a:t>整体架构如右图所示，</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EasyGraph</a:t>
            </a:r>
            <a:r>
              <a:rPr lang="zh-CN" altLang="en-US" dirty="0">
                <a:latin typeface="NSimSun" panose="02010609030101010101" pitchFamily="49" charset="-122"/>
                <a:ea typeface="NSimSun" panose="02010609030101010101" pitchFamily="49" charset="-122"/>
              </a:rPr>
              <a:t>可以利用</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Pybind11</a:t>
            </a:r>
            <a:r>
              <a:rPr lang="zh-CN" altLang="en-US" dirty="0">
                <a:latin typeface="NSimSun" panose="02010609030101010101" pitchFamily="49" charset="-122"/>
                <a:ea typeface="NSimSun" panose="02010609030101010101" pitchFamily="49" charset="-122"/>
              </a:rPr>
              <a:t>将</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Python</a:t>
            </a:r>
            <a:r>
              <a:rPr lang="zh-CN" altLang="en-US" dirty="0">
                <a:latin typeface="NSimSun" panose="02010609030101010101" pitchFamily="49" charset="-122"/>
                <a:ea typeface="NSimSun" panose="02010609030101010101" pitchFamily="49" charset="-122"/>
              </a:rPr>
              <a:t>接口与底层</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C++/CUDA</a:t>
            </a:r>
            <a:r>
              <a:rPr lang="zh-CN" altLang="en-US" dirty="0">
                <a:latin typeface="NSimSun" panose="02010609030101010101" pitchFamily="49" charset="-122"/>
                <a:ea typeface="NSimSun" panose="02010609030101010101" pitchFamily="49" charset="-122"/>
              </a:rPr>
              <a:t>代码高效</a:t>
            </a:r>
            <a:r>
              <a:rPr lang="zh-CN" altLang="en-US" dirty="0">
                <a:latin typeface="Times New Roman" panose="02020603050405020304" pitchFamily="18" charset="0"/>
                <a:ea typeface="NSimSun" panose="02010609030101010101" pitchFamily="49" charset="-122"/>
                <a:cs typeface="Times New Roman" panose="02020603050405020304" pitchFamily="18" charset="0"/>
              </a:rPr>
              <a:t>结合</a:t>
            </a:r>
            <a:r>
              <a:rPr lang="zh-CN" altLang="en-US" dirty="0">
                <a:latin typeface="NSimSun" panose="02010609030101010101" pitchFamily="49" charset="-122"/>
                <a:ea typeface="NSimSun" panose="02010609030101010101" pitchFamily="49" charset="-122"/>
              </a:rPr>
              <a:t>，实现</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GPU</a:t>
            </a:r>
            <a:r>
              <a:rPr lang="zh-CN" altLang="en-US" dirty="0">
                <a:latin typeface="NSimSun" panose="02010609030101010101" pitchFamily="49" charset="-122"/>
                <a:ea typeface="NSimSun" panose="02010609030101010101" pitchFamily="49" charset="-122"/>
              </a:rPr>
              <a:t>加速。</a:t>
            </a:r>
            <a:endParaRPr lang="en-US" altLang="zh-CN" dirty="0">
              <a:latin typeface="NSimSun" panose="02010609030101010101" pitchFamily="49" charset="-122"/>
              <a:ea typeface="NSimSun" panose="02010609030101010101" pitchFamily="49" charset="-122"/>
            </a:endParaRPr>
          </a:p>
          <a:p>
            <a:pPr>
              <a:lnSpc>
                <a:spcPct val="114000"/>
              </a:lnSpc>
            </a:pPr>
            <a:endParaRPr lang="en-US" altLang="zh-CN" dirty="0">
              <a:latin typeface="NSimSun" panose="02010609030101010101" pitchFamily="49" charset="-122"/>
              <a:ea typeface="NSimSun" panose="02010609030101010101" pitchFamily="49" charset="-122"/>
            </a:endParaRPr>
          </a:p>
          <a:p>
            <a:pPr>
              <a:lnSpc>
                <a:spcPct val="114000"/>
              </a:lnSpc>
            </a:pPr>
            <a:r>
              <a:rPr lang="zh-CN" altLang="en-US" dirty="0">
                <a:latin typeface="NSimSun" panose="02010609030101010101" pitchFamily="49" charset="-122"/>
                <a:ea typeface="NSimSun" panose="02010609030101010101" pitchFamily="49" charset="-122"/>
              </a:rPr>
              <a:t>具体实现如下：</a:t>
            </a:r>
          </a:p>
          <a:p>
            <a:pPr>
              <a:lnSpc>
                <a:spcPct val="114000"/>
              </a:lnSpc>
            </a:pPr>
            <a:r>
              <a:rPr lang="en-US" altLang="zh-CN" dirty="0">
                <a:latin typeface="NSimSun" panose="02010609030101010101" pitchFamily="49" charset="-122"/>
                <a:ea typeface="NSimSun" panose="02010609030101010101" pitchFamily="49" charset="-122"/>
              </a:rPr>
              <a:t>1. </a:t>
            </a:r>
            <a:r>
              <a:rPr lang="zh-CN" altLang="en-US" dirty="0">
                <a:latin typeface="NSimSun" panose="02010609030101010101" pitchFamily="49" charset="-122"/>
                <a:ea typeface="NSimSun" panose="02010609030101010101" pitchFamily="49" charset="-122"/>
              </a:rPr>
              <a:t>数据接口：通过</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Graph Container</a:t>
            </a:r>
            <a:r>
              <a:rPr lang="zh-CN" altLang="en-US" dirty="0">
                <a:latin typeface="NSimSun" panose="02010609030101010101" pitchFamily="49" charset="-122"/>
                <a:ea typeface="NSimSun" panose="02010609030101010101" pitchFamily="49" charset="-122"/>
              </a:rPr>
              <a:t>模块，图数据可在</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CPU</a:t>
            </a:r>
            <a:r>
              <a:rPr lang="zh-CN" altLang="en-US" dirty="0">
                <a:latin typeface="NSimSun" panose="02010609030101010101" pitchFamily="49" charset="-122"/>
                <a:ea typeface="NSimSun" panose="02010609030101010101" pitchFamily="49" charset="-122"/>
              </a:rPr>
              <a:t>与</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GPU</a:t>
            </a:r>
            <a:r>
              <a:rPr lang="zh-CN" altLang="en-US" dirty="0">
                <a:latin typeface="NSimSun" panose="02010609030101010101" pitchFamily="49" charset="-122"/>
                <a:ea typeface="NSimSun" panose="02010609030101010101" pitchFamily="49" charset="-122"/>
              </a:rPr>
              <a:t>之间高效传输。</a:t>
            </a:r>
          </a:p>
          <a:p>
            <a:pPr>
              <a:lnSpc>
                <a:spcPct val="114000"/>
              </a:lnSpc>
            </a:pPr>
            <a:r>
              <a:rPr lang="en-US" altLang="zh-CN" dirty="0">
                <a:latin typeface="NSimSun" panose="02010609030101010101" pitchFamily="49" charset="-122"/>
                <a:ea typeface="NSimSun" panose="02010609030101010101" pitchFamily="49" charset="-122"/>
              </a:rPr>
              <a:t>2. </a:t>
            </a:r>
            <a:r>
              <a:rPr lang="zh-CN" altLang="en-US" dirty="0">
                <a:latin typeface="NSimSun" panose="02010609030101010101" pitchFamily="49" charset="-122"/>
                <a:ea typeface="NSimSun" panose="02010609030101010101" pitchFamily="49" charset="-122"/>
              </a:rPr>
              <a:t>计算核心：网络分析函数模块使用</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CUDA</a:t>
            </a:r>
            <a:r>
              <a:rPr lang="zh-CN" altLang="en-US" dirty="0">
                <a:latin typeface="NSimSun" panose="02010609030101010101" pitchFamily="49" charset="-122"/>
                <a:ea typeface="NSimSun" panose="02010609030101010101" pitchFamily="49" charset="-122"/>
              </a:rPr>
              <a:t>实现图算法（如</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mst</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 constraint</a:t>
            </a:r>
            <a:r>
              <a:rPr lang="zh-CN" altLang="en-US" dirty="0">
                <a:latin typeface="NSimSun" panose="02010609030101010101" pitchFamily="49" charset="-122"/>
                <a:ea typeface="NSimSun" panose="02010609030101010101" pitchFamily="49" charset="-122"/>
              </a:rPr>
              <a:t>等）的并行化，充分发挥</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GPU</a:t>
            </a:r>
            <a:r>
              <a:rPr lang="zh-CN" altLang="en-US" dirty="0">
                <a:latin typeface="NSimSun" panose="02010609030101010101" pitchFamily="49" charset="-122"/>
                <a:ea typeface="NSimSun" panose="02010609030101010101" pitchFamily="49" charset="-122"/>
              </a:rPr>
              <a:t>的强大计算能力。</a:t>
            </a:r>
          </a:p>
          <a:p>
            <a:pPr>
              <a:lnSpc>
                <a:spcPct val="114000"/>
              </a:lnSpc>
            </a:pPr>
            <a:r>
              <a:rPr lang="en-US" altLang="zh-CN" dirty="0">
                <a:latin typeface="NSimSun" panose="02010609030101010101" pitchFamily="49" charset="-122"/>
                <a:ea typeface="NSimSun" panose="02010609030101010101" pitchFamily="49" charset="-122"/>
              </a:rPr>
              <a:t>3. </a:t>
            </a:r>
            <a:r>
              <a:rPr lang="zh-CN" altLang="en-US" dirty="0">
                <a:latin typeface="NSimSun" panose="02010609030101010101" pitchFamily="49" charset="-122"/>
                <a:ea typeface="NSimSun" panose="02010609030101010101" pitchFamily="49" charset="-122"/>
              </a:rPr>
              <a:t>用户端：用户通过</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Python</a:t>
            </a:r>
            <a:r>
              <a:rPr lang="zh-CN" altLang="en-US" dirty="0">
                <a:latin typeface="NSimSun" panose="02010609030101010101" pitchFamily="49" charset="-122"/>
                <a:ea typeface="NSimSun" panose="02010609030101010101" pitchFamily="49" charset="-122"/>
              </a:rPr>
              <a:t>接口调用，无需关心底层</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GPU</a:t>
            </a:r>
            <a:r>
              <a:rPr lang="zh-CN" altLang="en-US" dirty="0">
                <a:latin typeface="NSimSun" panose="02010609030101010101" pitchFamily="49" charset="-122"/>
                <a:ea typeface="NSimSun" panose="02010609030101010101" pitchFamily="49" charset="-122"/>
              </a:rPr>
              <a:t>实现，保持</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EasyGraph</a:t>
            </a:r>
            <a:r>
              <a:rPr lang="zh-CN" altLang="en-US" dirty="0">
                <a:latin typeface="NSimSun" panose="02010609030101010101" pitchFamily="49" charset="-122"/>
                <a:ea typeface="NSimSun" panose="02010609030101010101" pitchFamily="49" charset="-122"/>
              </a:rPr>
              <a:t>的易用性。</a:t>
            </a:r>
          </a:p>
        </p:txBody>
      </p:sp>
      <p:sp>
        <p:nvSpPr>
          <p:cNvPr id="7" name="文本框 14">
            <a:extLst>
              <a:ext uri="{FF2B5EF4-FFF2-40B4-BE49-F238E27FC236}">
                <a16:creationId xmlns:a16="http://schemas.microsoft.com/office/drawing/2014/main" id="{76DA55EC-E078-14D4-C789-15E50319BD7E}"/>
              </a:ext>
            </a:extLst>
          </p:cNvPr>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设计方案</a:t>
            </a:r>
          </a:p>
        </p:txBody>
      </p:sp>
      <p:sp>
        <p:nvSpPr>
          <p:cNvPr id="4" name="灯片编号占位符 1">
            <a:extLst>
              <a:ext uri="{FF2B5EF4-FFF2-40B4-BE49-F238E27FC236}">
                <a16:creationId xmlns:a16="http://schemas.microsoft.com/office/drawing/2014/main" id="{31E874CD-4A31-2B7D-731B-12BFD252CA07}"/>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12</a:t>
            </a:fld>
            <a:endParaRPr lang="zh-CN" altLang="en-US" sz="1800" dirty="0">
              <a:solidFill>
                <a:schemeClr val="accent1"/>
              </a:solidFill>
              <a:latin typeface="黑体" panose="02010609060101010101" charset="-122"/>
              <a:ea typeface="黑体" panose="02010609060101010101" charset="-122"/>
              <a:sym typeface="+mn-ea"/>
            </a:endParaRPr>
          </a:p>
        </p:txBody>
      </p:sp>
    </p:spTree>
    <p:extLst>
      <p:ext uri="{BB962C8B-B14F-4D97-AF65-F5344CB8AC3E}">
        <p14:creationId xmlns:p14="http://schemas.microsoft.com/office/powerpoint/2010/main" val="3809880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03</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技术挑战与解决方案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397963" y="3061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技术挑战</a:t>
            </a: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grpSp>
        <p:nvGrpSpPr>
          <p:cNvPr id="25" name="Group 10"/>
          <p:cNvGrpSpPr/>
          <p:nvPr>
            <p:custDataLst>
              <p:tags r:id="rId1"/>
            </p:custDataLst>
          </p:nvPr>
        </p:nvGrpSpPr>
        <p:grpSpPr bwMode="auto">
          <a:xfrm>
            <a:off x="2107078" y="3089897"/>
            <a:ext cx="2094401" cy="1217613"/>
            <a:chOff x="0" y="0"/>
            <a:chExt cx="2758" cy="1624"/>
          </a:xfrm>
        </p:grpSpPr>
        <p:sp>
          <p:nvSpPr>
            <p:cNvPr id="26" name="Rectangle 11"/>
            <p:cNvSpPr>
              <a:spLocks noChangeArrowheads="1"/>
            </p:cNvSpPr>
            <p:nvPr>
              <p:custDataLst>
                <p:tags r:id="rId20"/>
              </p:custDataLst>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数据结构和内存管理</a:t>
              </a:r>
            </a:p>
          </p:txBody>
        </p:sp>
        <p:sp>
          <p:nvSpPr>
            <p:cNvPr id="27" name="Rectangle 12"/>
            <p:cNvSpPr>
              <a:spLocks noChangeArrowheads="1"/>
            </p:cNvSpPr>
            <p:nvPr>
              <p:custDataLst>
                <p:tags r:id="rId21"/>
              </p:custDataLst>
            </p:nvPr>
          </p:nvSpPr>
          <p:spPr bwMode="auto">
            <a:xfrm>
              <a:off x="0" y="415"/>
              <a:ext cx="2758"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Font typeface="Arial" panose="020B0604020202020204" pitchFamily="34" charset="0"/>
                <a:buNone/>
                <a:defRPr/>
              </a:pP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的并行计算性能依赖于高效的内存访问模式，但传统算法往往使用适合</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CPU</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计算的线性或树形数据结构，</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计算中，需要高效的线程同步来处理共享数据。</a:t>
              </a:r>
            </a:p>
          </p:txBody>
        </p:sp>
      </p:grpSp>
      <p:sp>
        <p:nvSpPr>
          <p:cNvPr id="28" name="Oval 14"/>
          <p:cNvSpPr>
            <a:spLocks noChangeArrowheads="1"/>
          </p:cNvSpPr>
          <p:nvPr>
            <p:custDataLst>
              <p:tags r:id="rId2"/>
            </p:custDataLst>
          </p:nvPr>
        </p:nvSpPr>
        <p:spPr bwMode="auto">
          <a:xfrm>
            <a:off x="1465728" y="3074022"/>
            <a:ext cx="444500" cy="438150"/>
          </a:xfrm>
          <a:prstGeom prst="ellipse">
            <a:avLst/>
          </a:prstGeom>
          <a:solidFill>
            <a:srgbClr val="104BA4"/>
          </a:solidFill>
          <a:ln>
            <a:no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9" name="Rectangle 15"/>
          <p:cNvSpPr>
            <a:spLocks noChangeArrowheads="1"/>
          </p:cNvSpPr>
          <p:nvPr>
            <p:custDataLst>
              <p:tags r:id="rId3"/>
            </p:custDataLst>
          </p:nvPr>
        </p:nvSpPr>
        <p:spPr bwMode="auto">
          <a:xfrm>
            <a:off x="1465728" y="3080372"/>
            <a:ext cx="4445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1</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nvGrpSpPr>
          <p:cNvPr id="30" name="Group 4"/>
          <p:cNvGrpSpPr/>
          <p:nvPr>
            <p:custDataLst>
              <p:tags r:id="rId4"/>
            </p:custDataLst>
          </p:nvPr>
        </p:nvGrpSpPr>
        <p:grpSpPr bwMode="auto">
          <a:xfrm>
            <a:off x="1322853" y="2537447"/>
            <a:ext cx="9369425" cy="268288"/>
            <a:chOff x="0" y="0"/>
            <a:chExt cx="7344815" cy="213386"/>
          </a:xfrm>
          <a:solidFill>
            <a:srgbClr val="009644"/>
          </a:solidFill>
        </p:grpSpPr>
        <p:sp>
          <p:nvSpPr>
            <p:cNvPr id="31" name="Rectangle 61"/>
            <p:cNvSpPr>
              <a:spLocks noChangeArrowheads="1"/>
            </p:cNvSpPr>
            <p:nvPr/>
          </p:nvSpPr>
          <p:spPr bwMode="auto">
            <a:xfrm>
              <a:off x="0" y="0"/>
              <a:ext cx="7344815" cy="32031"/>
            </a:xfrm>
            <a:prstGeom prst="rect">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2" name="Flowchart: Merge 3"/>
            <p:cNvSpPr>
              <a:spLocks noChangeArrowheads="1"/>
            </p:cNvSpPr>
            <p:nvPr>
              <p:custDataLst>
                <p:tags r:id="rId17"/>
              </p:custDataLst>
            </p:nvPr>
          </p:nvSpPr>
          <p:spPr bwMode="auto">
            <a:xfrm>
              <a:off x="199435"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3" name="Flowchart: Merge 64"/>
            <p:cNvSpPr>
              <a:spLocks noChangeArrowheads="1"/>
            </p:cNvSpPr>
            <p:nvPr>
              <p:custDataLst>
                <p:tags r:id="rId18"/>
              </p:custDataLst>
            </p:nvPr>
          </p:nvSpPr>
          <p:spPr bwMode="auto">
            <a:xfrm>
              <a:off x="2809071"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4" name="Flowchart: Merge 65"/>
            <p:cNvSpPr>
              <a:spLocks noChangeArrowheads="1"/>
            </p:cNvSpPr>
            <p:nvPr>
              <p:custDataLst>
                <p:tags r:id="rId19"/>
              </p:custDataLst>
            </p:nvPr>
          </p:nvSpPr>
          <p:spPr bwMode="auto">
            <a:xfrm>
              <a:off x="5274869"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35" name="Group 10"/>
          <p:cNvGrpSpPr/>
          <p:nvPr>
            <p:custDataLst>
              <p:tags r:id="rId5"/>
            </p:custDataLst>
          </p:nvPr>
        </p:nvGrpSpPr>
        <p:grpSpPr bwMode="auto">
          <a:xfrm>
            <a:off x="5461465" y="3089897"/>
            <a:ext cx="2070100" cy="1217613"/>
            <a:chOff x="0" y="0"/>
            <a:chExt cx="2726" cy="1624"/>
          </a:xfrm>
        </p:grpSpPr>
        <p:sp>
          <p:nvSpPr>
            <p:cNvPr id="36" name="Rectangle 11"/>
            <p:cNvSpPr>
              <a:spLocks noChangeArrowheads="1"/>
            </p:cNvSpPr>
            <p:nvPr>
              <p:custDataLst>
                <p:tags r:id="rId15"/>
              </p:custDataLst>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算法并行化的运行</a:t>
              </a:r>
            </a:p>
          </p:txBody>
        </p:sp>
        <p:sp>
          <p:nvSpPr>
            <p:cNvPr id="37" name="Rectangle 12"/>
            <p:cNvSpPr>
              <a:spLocks noChangeArrowheads="1"/>
            </p:cNvSpPr>
            <p:nvPr>
              <p:custDataLst>
                <p:tags r:id="rId16"/>
              </p:custDataLst>
            </p:nvPr>
          </p:nvSpPr>
          <p:spPr bwMode="auto">
            <a:xfrm>
              <a:off x="0" y="415"/>
              <a:ext cx="2726"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许多传统图算法是递归或依赖于复杂的迭代过程，而这些过程通常并不容易直接并行化，特别是在图的稀疏性较高时。比如最小生成树的</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Kruskal</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或</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Prim</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算法，需要对边进行排序或优先级选择，这在</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并行环境下如何高效地处理是一个难题。</a:t>
              </a:r>
            </a:p>
          </p:txBody>
        </p:sp>
      </p:grpSp>
      <p:grpSp>
        <p:nvGrpSpPr>
          <p:cNvPr id="38" name="Group 13"/>
          <p:cNvGrpSpPr/>
          <p:nvPr>
            <p:custDataLst>
              <p:tags r:id="rId6"/>
            </p:custDataLst>
          </p:nvPr>
        </p:nvGrpSpPr>
        <p:grpSpPr bwMode="auto">
          <a:xfrm>
            <a:off x="4809292" y="3074022"/>
            <a:ext cx="453736" cy="438150"/>
            <a:chOff x="40" y="0"/>
            <a:chExt cx="596" cy="584"/>
          </a:xfrm>
        </p:grpSpPr>
        <p:sp>
          <p:nvSpPr>
            <p:cNvPr id="39" name="Oval 14"/>
            <p:cNvSpPr>
              <a:spLocks noChangeArrowheads="1"/>
            </p:cNvSpPr>
            <p:nvPr>
              <p:custDataLst>
                <p:tags r:id="rId13"/>
              </p:custDataLst>
            </p:nvPr>
          </p:nvSpPr>
          <p:spPr bwMode="auto">
            <a:xfrm>
              <a:off x="52"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dirty="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0" name="Rectangle 15"/>
            <p:cNvSpPr>
              <a:spLocks noChangeArrowheads="1"/>
            </p:cNvSpPr>
            <p:nvPr>
              <p:custDataLst>
                <p:tags r:id="rId14"/>
              </p:custDataLst>
            </p:nvPr>
          </p:nvSpPr>
          <p:spPr bwMode="auto">
            <a:xfrm>
              <a:off x="4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2</a:t>
              </a:r>
              <a:endParaRPr lang="zh-CN" altLang="en-US"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41" name="Group 10"/>
          <p:cNvGrpSpPr/>
          <p:nvPr>
            <p:custDataLst>
              <p:tags r:id="rId7"/>
            </p:custDataLst>
          </p:nvPr>
        </p:nvGrpSpPr>
        <p:grpSpPr bwMode="auto">
          <a:xfrm>
            <a:off x="8634878" y="3089897"/>
            <a:ext cx="2296399" cy="1217613"/>
            <a:chOff x="0" y="0"/>
            <a:chExt cx="3024" cy="1624"/>
          </a:xfrm>
        </p:grpSpPr>
        <p:sp>
          <p:nvSpPr>
            <p:cNvPr id="42" name="Rectangle 11"/>
            <p:cNvSpPr>
              <a:spLocks noChangeArrowheads="1"/>
            </p:cNvSpPr>
            <p:nvPr>
              <p:custDataLst>
                <p:tags r:id="rId11"/>
              </p:custDataLst>
            </p:nvPr>
          </p:nvSpPr>
          <p:spPr bwMode="auto">
            <a:xfrm>
              <a:off x="0" y="0"/>
              <a:ext cx="2833"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负载均衡和任务划分</a:t>
              </a:r>
            </a:p>
          </p:txBody>
        </p:sp>
        <p:sp>
          <p:nvSpPr>
            <p:cNvPr id="43" name="Rectangle 12"/>
            <p:cNvSpPr>
              <a:spLocks noChangeArrowheads="1"/>
            </p:cNvSpPr>
            <p:nvPr>
              <p:custDataLst>
                <p:tags r:id="rId12"/>
              </p:custDataLst>
            </p:nvPr>
          </p:nvSpPr>
          <p:spPr bwMode="auto">
            <a:xfrm>
              <a:off x="0" y="415"/>
              <a:ext cx="3024"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在</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并行化时，如何高效地将任务划分为多个并行子任务并确保每个线程的计算量大致相同，避免出现</a:t>
              </a:r>
              <a:r>
                <a:rPr lang="en-US" altLang="zh-CN"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负载不均</a:t>
              </a:r>
              <a:r>
                <a:rPr lang="en-US" altLang="zh-CN"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现象，是一个重要挑战。尤其在图算法中，节点或边的数量和分布可能高度不均匀，图的动态结构（例如，</a:t>
              </a:r>
              <a:r>
                <a:rPr lang="en-US" altLang="zh-CN" sz="1400" dirty="0" err="1">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mst</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或</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PageRank</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的迭代过程中的边集变化）可能使得任务划分和调度变得复杂。</a:t>
              </a:r>
            </a:p>
          </p:txBody>
        </p:sp>
      </p:grpSp>
      <p:grpSp>
        <p:nvGrpSpPr>
          <p:cNvPr id="44" name="Group 13"/>
          <p:cNvGrpSpPr/>
          <p:nvPr>
            <p:custDataLst>
              <p:tags r:id="rId8"/>
            </p:custDataLst>
          </p:nvPr>
        </p:nvGrpSpPr>
        <p:grpSpPr bwMode="auto">
          <a:xfrm>
            <a:off x="7991940" y="3074022"/>
            <a:ext cx="444500" cy="438150"/>
            <a:chOff x="0" y="0"/>
            <a:chExt cx="584" cy="584"/>
          </a:xfrm>
        </p:grpSpPr>
        <p:sp>
          <p:nvSpPr>
            <p:cNvPr id="45" name="Oval 14"/>
            <p:cNvSpPr>
              <a:spLocks noChangeArrowheads="1"/>
            </p:cNvSpPr>
            <p:nvPr>
              <p:custDataLst>
                <p:tags r:id="rId9"/>
              </p:custDataLst>
            </p:nvPr>
          </p:nvSpPr>
          <p:spPr bwMode="auto">
            <a:xfrm>
              <a:off x="0"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6" name="Rectangle 15"/>
            <p:cNvSpPr>
              <a:spLocks noChangeArrowheads="1"/>
            </p:cNvSpPr>
            <p:nvPr>
              <p:custDataLst>
                <p:tags r:id="rId10"/>
              </p:custDataLst>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3</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sp>
        <p:nvSpPr>
          <p:cNvPr id="47" name="Rectangle 14"/>
          <p:cNvSpPr>
            <a:spLocks noChangeArrowheads="1"/>
          </p:cNvSpPr>
          <p:nvPr/>
        </p:nvSpPr>
        <p:spPr bwMode="auto">
          <a:xfrm>
            <a:off x="1611778" y="1550022"/>
            <a:ext cx="896778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在将传统的串行的图分析算法进行改造升级过程中，主要的项目难点来源于几个方面，这也是一直以来为什么对于此类的图学习图分析算法并没有太多并行计算提升的项目的原因之一。</a:t>
            </a:r>
          </a:p>
        </p:txBody>
      </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14</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a:t>
            </a: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方案</a:t>
            </a: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16256" y="2424676"/>
            <a:ext cx="2339102" cy="565539"/>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全新的图结构</a:t>
            </a: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sz="1600" dirty="0">
                <a:solidFill>
                  <a:schemeClr val="bg2">
                    <a:lumMod val="50000"/>
                  </a:schemeClr>
                </a:solidFill>
                <a:latin typeface="新宋体" panose="02010609030101010101" pitchFamily="49" charset="-122"/>
                <a:ea typeface="新宋体" panose="02010609030101010101" pitchFamily="49" charset="-122"/>
              </a:rPr>
              <a:t>通过在算法中使用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CSR</a:t>
            </a:r>
            <a:r>
              <a:rPr lang="zh-CN" altLang="en-US" sz="1600" dirty="0">
                <a:solidFill>
                  <a:schemeClr val="bg2">
                    <a:lumMod val="50000"/>
                  </a:schemeClr>
                </a:solidFill>
                <a:latin typeface="新宋体" panose="02010609030101010101" pitchFamily="49" charset="-122"/>
                <a:ea typeface="新宋体" panose="02010609030101010101" pitchFamily="49" charset="-122"/>
              </a:rPr>
              <a:t>格式存储图的邻接矩阵，将矩阵元按行顺序存储，每一行中的元素可以乱序存储。只需要用一个指针表示每一行元素的起始位置即可。提升了读取和数据传递的速度，压缩存储耗费空间。</a:t>
            </a:r>
          </a:p>
        </p:txBody>
      </p:sp>
      <p:pic>
        <p:nvPicPr>
          <p:cNvPr id="2" name="图片 1"/>
          <p:cNvPicPr>
            <a:picLocks noChangeAspect="1"/>
          </p:cNvPicPr>
          <p:nvPr/>
        </p:nvPicPr>
        <p:blipFill>
          <a:blip r:embed="rId4"/>
          <a:srcRect l="549" t="1011" r="1026"/>
          <a:stretch>
            <a:fillRect/>
          </a:stretch>
        </p:blipFill>
        <p:spPr>
          <a:xfrm>
            <a:off x="5832475" y="2054860"/>
            <a:ext cx="6029960" cy="3296285"/>
          </a:xfrm>
          <a:prstGeom prst="rect">
            <a:avLst/>
          </a:prstGeom>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15</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091034" y="2308357"/>
            <a:ext cx="2348720" cy="628955"/>
          </a:xfrm>
          <a:prstGeom prst="rect">
            <a:avLst/>
          </a:prstGeom>
          <a:noFill/>
        </p:spPr>
        <p:txBody>
          <a:bodyPr wrap="none" rtlCol="0">
            <a:spAutoFit/>
          </a:bodyPr>
          <a:lstStyle/>
          <a:p>
            <a:pPr algn="ctr">
              <a:lnSpc>
                <a:spcPct val="120000"/>
              </a:lnSpc>
            </a:pPr>
            <a:r>
              <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EasyGraph</a:t>
            </a: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en-US" altLang="zh-CN" sz="1600" dirty="0">
                <a:latin typeface="Times New Roman" panose="02020603050405020304" pitchFamily="18" charset="0"/>
                <a:ea typeface="新宋体" panose="02010609030101010101" pitchFamily="49" charset="-122"/>
                <a:cs typeface="Times New Roman" panose="02020603050405020304" pitchFamily="18" charset="0"/>
              </a:rPr>
              <a:t>Pybind11</a:t>
            </a:r>
            <a:r>
              <a:rPr lang="zh-CN" altLang="en-US" sz="1600" dirty="0">
                <a:solidFill>
                  <a:schemeClr val="bg2">
                    <a:lumMod val="50000"/>
                  </a:schemeClr>
                </a:solidFill>
                <a:latin typeface="新宋体" panose="02010609030101010101" pitchFamily="49" charset="-122"/>
                <a:ea typeface="新宋体" panose="02010609030101010101" pitchFamily="49" charset="-122"/>
              </a:rPr>
              <a:t>是轻量级的头文件库，它在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 Python</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zh-CN" altLang="en-US" sz="1600" dirty="0">
                <a:solidFill>
                  <a:schemeClr val="bg2">
                    <a:lumMod val="50000"/>
                  </a:schemeClr>
                </a:solidFill>
                <a:latin typeface="新宋体" panose="02010609030101010101" pitchFamily="49" charset="-122"/>
                <a:ea typeface="新宋体" panose="02010609030101010101" pitchFamily="49" charset="-122"/>
              </a:rPr>
              <a:t>中公开</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 C++ </a:t>
            </a:r>
            <a:r>
              <a:rPr lang="zh-CN" altLang="en-US" sz="1600" dirty="0">
                <a:solidFill>
                  <a:schemeClr val="bg2">
                    <a:lumMod val="50000"/>
                  </a:schemeClr>
                </a:solidFill>
                <a:latin typeface="新宋体" panose="02010609030101010101" pitchFamily="49" charset="-122"/>
                <a:ea typeface="新宋体" panose="02010609030101010101" pitchFamily="49" charset="-122"/>
              </a:rPr>
              <a:t>类型，反之亦然，主要用于创建现有</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 </a:t>
            </a:r>
            <a:r>
              <a:rPr lang="zh-CN" altLang="en-US" sz="1600" dirty="0">
                <a:solidFill>
                  <a:schemeClr val="bg2">
                    <a:lumMod val="50000"/>
                  </a:schemeClr>
                </a:solidFill>
                <a:latin typeface="新宋体" panose="02010609030101010101" pitchFamily="49" charset="-122"/>
                <a:ea typeface="新宋体" panose="02010609030101010101" pitchFamily="49" charset="-122"/>
              </a:rPr>
              <a:t>代码的</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zh-CN" altLang="en-US" sz="1600" dirty="0">
                <a:solidFill>
                  <a:schemeClr val="bg2">
                    <a:lumMod val="50000"/>
                  </a:schemeClr>
                </a:solidFill>
                <a:latin typeface="新宋体" panose="02010609030101010101" pitchFamily="49" charset="-122"/>
                <a:ea typeface="新宋体" panose="02010609030101010101" pitchFamily="49" charset="-122"/>
              </a:rPr>
              <a:t>绑定。我们的算法可以通过</a:t>
            </a:r>
            <a:r>
              <a:rPr lang="en-US" altLang="zh-CN" sz="1600" dirty="0" err="1">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传入图的基类数据，与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实现了很好的兼容性。</a:t>
            </a:r>
          </a:p>
        </p:txBody>
      </p:sp>
      <p:pic>
        <p:nvPicPr>
          <p:cNvPr id="3" name="图片 2"/>
          <p:cNvPicPr>
            <a:picLocks noChangeAspect="1"/>
          </p:cNvPicPr>
          <p:nvPr/>
        </p:nvPicPr>
        <p:blipFill>
          <a:blip r:embed="rId4"/>
          <a:stretch>
            <a:fillRect/>
          </a:stretch>
        </p:blipFill>
        <p:spPr>
          <a:xfrm>
            <a:off x="5965825" y="1946910"/>
            <a:ext cx="6031230" cy="3356610"/>
          </a:xfrm>
          <a:prstGeom prst="rect">
            <a:avLst/>
          </a:prstGeom>
        </p:spPr>
      </p:pic>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a:t>
            </a: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方案</a:t>
            </a: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16</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1880383" y="2624501"/>
            <a:ext cx="2707793" cy="497957"/>
          </a:xfrm>
          <a:prstGeom prst="rect">
            <a:avLst/>
          </a:prstGeom>
          <a:noFill/>
        </p:spPr>
        <p:txBody>
          <a:bodyPr wrap="none" rtlCol="0">
            <a:spAutoFit/>
          </a:bodyPr>
          <a:lstStyle/>
          <a:p>
            <a:pPr algn="ctr">
              <a:lnSpc>
                <a:spcPct val="120000"/>
              </a:lnSpc>
            </a:pP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GPU</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共享内存规约</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17583" y="3235033"/>
            <a:ext cx="3033395" cy="1603068"/>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新宋体" panose="02010609030101010101" pitchFamily="49" charset="-122"/>
                <a:ea typeface="新宋体" panose="02010609030101010101" pitchFamily="49" charset="-122"/>
              </a:rPr>
              <a:t>共享内存规约利用低延迟共享内存减少全局内存访问和同步开销，在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GPU</a:t>
            </a:r>
            <a:r>
              <a:rPr lang="zh-CN" altLang="en-US" sz="1600" dirty="0">
                <a:solidFill>
                  <a:schemeClr val="bg2">
                    <a:lumMod val="50000"/>
                  </a:schemeClr>
                </a:solidFill>
                <a:latin typeface="新宋体" panose="02010609030101010101" pitchFamily="49" charset="-122"/>
                <a:ea typeface="新宋体" panose="02010609030101010101" pitchFamily="49" charset="-122"/>
              </a:rPr>
              <a:t>上加速并行计算，尤其适合处理稀疏图中邻居节点多的数据聚合任务。</a:t>
            </a:r>
          </a:p>
        </p:txBody>
      </p:sp>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a:t>
            </a: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方案</a:t>
            </a:r>
          </a:p>
        </p:txBody>
      </p:sp>
      <p:pic>
        <p:nvPicPr>
          <p:cNvPr id="2050" name="Picture 2" descr="GPU 共享内存bank冲突(shared memory bank conflicts) - FindHao"/>
          <p:cNvPicPr>
            <a:picLocks noChangeAspect="1" noChangeArrowheads="1"/>
          </p:cNvPicPr>
          <p:nvPr/>
        </p:nvPicPr>
        <p:blipFill rotWithShape="1">
          <a:blip r:embed="rId4">
            <a:extLst>
              <a:ext uri="{28A0092B-C50C-407E-A947-70E740481C1C}">
                <a14:useLocalDpi xmlns:a14="http://schemas.microsoft.com/office/drawing/2010/main" val="0"/>
              </a:ext>
            </a:extLst>
          </a:blip>
          <a:srcRect t="13550" b="10207"/>
          <a:stretch>
            <a:fillRect/>
          </a:stretch>
        </p:blipFill>
        <p:spPr bwMode="auto">
          <a:xfrm>
            <a:off x="5963686" y="2108933"/>
            <a:ext cx="5789364" cy="327129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17</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38519-8D40-E42C-FE77-F1CD188D5A07}"/>
            </a:ext>
          </a:extLst>
        </p:cNvPr>
        <p:cNvGrpSpPr/>
        <p:nvPr/>
      </p:nvGrpSpPr>
      <p:grpSpPr>
        <a:xfrm>
          <a:off x="0" y="0"/>
          <a:ext cx="0" cy="0"/>
          <a:chOff x="0" y="0"/>
          <a:chExt cx="0" cy="0"/>
        </a:xfrm>
      </p:grpSpPr>
      <p:sp>
        <p:nvSpPr>
          <p:cNvPr id="13" name="矩形 12">
            <a:extLst>
              <a:ext uri="{FF2B5EF4-FFF2-40B4-BE49-F238E27FC236}">
                <a16:creationId xmlns:a16="http://schemas.microsoft.com/office/drawing/2014/main" id="{CCC42FA8-3BF1-005C-ED9C-CF9256A46C11}"/>
              </a:ext>
            </a:extLst>
          </p:cNvPr>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a:extLst>
              <a:ext uri="{FF2B5EF4-FFF2-40B4-BE49-F238E27FC236}">
                <a16:creationId xmlns:a16="http://schemas.microsoft.com/office/drawing/2014/main" id="{A7EFF766-C92D-554C-29F5-9FC5430DBBA2}"/>
              </a:ext>
            </a:extLst>
          </p:cNvPr>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7EF274A0-0CD5-E8D2-79F3-4C008EB3CA85}"/>
              </a:ext>
            </a:extLst>
          </p:cNvPr>
          <p:cNvSpPr txBox="1"/>
          <p:nvPr/>
        </p:nvSpPr>
        <p:spPr>
          <a:xfrm>
            <a:off x="1417468" y="314861"/>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代码实现</a:t>
            </a:r>
          </a:p>
        </p:txBody>
      </p:sp>
      <p:grpSp>
        <p:nvGrpSpPr>
          <p:cNvPr id="18" name="组合 17">
            <a:extLst>
              <a:ext uri="{FF2B5EF4-FFF2-40B4-BE49-F238E27FC236}">
                <a16:creationId xmlns:a16="http://schemas.microsoft.com/office/drawing/2014/main" id="{0BB2A389-EC26-1DF5-BC81-5D27E753C7CD}"/>
              </a:ext>
            </a:extLst>
          </p:cNvPr>
          <p:cNvGrpSpPr/>
          <p:nvPr/>
        </p:nvGrpSpPr>
        <p:grpSpPr>
          <a:xfrm>
            <a:off x="9796257" y="238208"/>
            <a:ext cx="1964493" cy="708062"/>
            <a:chOff x="4246274" y="-10895"/>
            <a:chExt cx="3940182" cy="1420161"/>
          </a:xfrm>
        </p:grpSpPr>
        <p:grpSp>
          <p:nvGrpSpPr>
            <p:cNvPr id="19" name="组合 18">
              <a:extLst>
                <a:ext uri="{FF2B5EF4-FFF2-40B4-BE49-F238E27FC236}">
                  <a16:creationId xmlns:a16="http://schemas.microsoft.com/office/drawing/2014/main" id="{A9510B67-F597-BB54-BA57-5EB0E85E9008}"/>
                </a:ext>
              </a:extLst>
            </p:cNvPr>
            <p:cNvGrpSpPr/>
            <p:nvPr/>
          </p:nvGrpSpPr>
          <p:grpSpPr>
            <a:xfrm>
              <a:off x="4246274" y="-10895"/>
              <a:ext cx="3940181" cy="1400681"/>
              <a:chOff x="6547903" y="954561"/>
              <a:chExt cx="5069293" cy="1802069"/>
            </a:xfrm>
          </p:grpSpPr>
          <p:pic>
            <p:nvPicPr>
              <p:cNvPr id="21" name="图片 20">
                <a:extLst>
                  <a:ext uri="{FF2B5EF4-FFF2-40B4-BE49-F238E27FC236}">
                    <a16:creationId xmlns:a16="http://schemas.microsoft.com/office/drawing/2014/main" id="{62AF90D6-7999-EED2-2A5F-053752BE4E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a:extLst>
                  <a:ext uri="{FF2B5EF4-FFF2-40B4-BE49-F238E27FC236}">
                    <a16:creationId xmlns:a16="http://schemas.microsoft.com/office/drawing/2014/main" id="{A9469ECE-8443-CE3C-1573-D4D0C18B6E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a:extLst>
                <a:ext uri="{FF2B5EF4-FFF2-40B4-BE49-F238E27FC236}">
                  <a16:creationId xmlns:a16="http://schemas.microsoft.com/office/drawing/2014/main" id="{4AD043E2-44B3-C62B-7A61-532A8318D23C}"/>
                </a:ext>
              </a:extLst>
            </p:cNvPr>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4" name="灯片编号占位符 1">
            <a:extLst>
              <a:ext uri="{FF2B5EF4-FFF2-40B4-BE49-F238E27FC236}">
                <a16:creationId xmlns:a16="http://schemas.microsoft.com/office/drawing/2014/main" id="{3D9BF940-4347-4779-3E42-0390165F74F8}"/>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18</a:t>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5" name="TextBox 4">
            <a:extLst>
              <a:ext uri="{FF2B5EF4-FFF2-40B4-BE49-F238E27FC236}">
                <a16:creationId xmlns:a16="http://schemas.microsoft.com/office/drawing/2014/main" id="{46B3DF27-6C8D-D522-C3CD-A7CD90DD77AA}"/>
              </a:ext>
            </a:extLst>
          </p:cNvPr>
          <p:cNvSpPr txBox="1"/>
          <p:nvPr/>
        </p:nvSpPr>
        <p:spPr>
          <a:xfrm>
            <a:off x="245762" y="1758347"/>
            <a:ext cx="2849676" cy="400110"/>
          </a:xfrm>
          <a:prstGeom prst="rect">
            <a:avLst/>
          </a:prstGeom>
          <a:noFill/>
        </p:spPr>
        <p:txBody>
          <a:bodyPr wrap="square">
            <a:spAutoFit/>
          </a:bodyPr>
          <a:lstStyle/>
          <a:p>
            <a:pPr marL="342900" indent="-342900">
              <a:buFont typeface="Wingdings" pitchFamily="2" charset="2"/>
              <a:buChar char="ü"/>
            </a:pPr>
            <a:r>
              <a:rPr lang="en-US" altLang="zh-CN" sz="2000" dirty="0">
                <a:latin typeface="Times New Roman" panose="02020603050405020304" pitchFamily="18" charset="0"/>
                <a:ea typeface="新宋体" panose="02010609030101010101" pitchFamily="49" charset="-122"/>
                <a:cs typeface="Times New Roman" panose="02020603050405020304" pitchFamily="18" charset="0"/>
              </a:rPr>
              <a:t>CSR</a:t>
            </a:r>
            <a:r>
              <a:rPr lang="zh-CN" altLang="en-US" sz="2000" dirty="0">
                <a:latin typeface="新宋体" panose="02010609030101010101" pitchFamily="49" charset="-122"/>
                <a:ea typeface="新宋体" panose="02010609030101010101" pitchFamily="49" charset="-122"/>
              </a:rPr>
              <a:t>格式存储图</a:t>
            </a:r>
            <a:endParaRPr lang="en-CN" sz="2000" dirty="0"/>
          </a:p>
        </p:txBody>
      </p:sp>
      <p:sp>
        <p:nvSpPr>
          <p:cNvPr id="6" name="文本框 26">
            <a:extLst>
              <a:ext uri="{FF2B5EF4-FFF2-40B4-BE49-F238E27FC236}">
                <a16:creationId xmlns:a16="http://schemas.microsoft.com/office/drawing/2014/main" id="{BDA4B81A-29BE-5E90-C52C-5764276F3203}"/>
              </a:ext>
            </a:extLst>
          </p:cNvPr>
          <p:cNvSpPr txBox="1"/>
          <p:nvPr/>
        </p:nvSpPr>
        <p:spPr>
          <a:xfrm>
            <a:off x="4043542" y="1758347"/>
            <a:ext cx="2440092" cy="426335"/>
          </a:xfrm>
          <a:prstGeom prst="rect">
            <a:avLst/>
          </a:prstGeom>
          <a:noFill/>
        </p:spPr>
        <p:txBody>
          <a:bodyPr wrap="none" rtlCol="0">
            <a:spAutoFit/>
          </a:bodyPr>
          <a:lstStyle/>
          <a:p>
            <a:pPr marL="342900" indent="-342900" algn="ctr">
              <a:lnSpc>
                <a:spcPct val="120000"/>
              </a:lnSpc>
              <a:buFont typeface="Wingdings" pitchFamily="2" charset="2"/>
              <a:buChar char="ü"/>
            </a:pPr>
            <a:r>
              <a:rPr lang="zh-CN" altLang="en-US" sz="2000" dirty="0">
                <a:solidFill>
                  <a:schemeClr val="tx1">
                    <a:lumMod val="75000"/>
                    <a:lumOff val="25000"/>
                  </a:schemeClr>
                </a:solidFill>
                <a:latin typeface="SimSun" panose="02010600030101010101" pitchFamily="2" charset="-122"/>
                <a:ea typeface="SimSun" panose="02010600030101010101" pitchFamily="2" charset="-122"/>
                <a:cs typeface="Times New Roman" panose="02020603050405020304" pitchFamily="18" charset="0"/>
              </a:rPr>
              <a:t>与</a:t>
            </a:r>
            <a:r>
              <a:rPr lang="en-US" altLang="zh-CN" sz="2000" dirty="0" err="1">
                <a:solidFill>
                  <a:schemeClr val="tx1">
                    <a:lumMod val="75000"/>
                    <a:lumOff val="25000"/>
                  </a:schemeClr>
                </a:solidFill>
                <a:latin typeface="Times New Roman" panose="02020603050405020304" pitchFamily="18" charset="0"/>
                <a:ea typeface="SimSun" panose="02010600030101010101" pitchFamily="2" charset="-122"/>
                <a:cs typeface="Times New Roman" panose="02020603050405020304" pitchFamily="18" charset="0"/>
              </a:rPr>
              <a:t>EasyGraph</a:t>
            </a:r>
            <a:r>
              <a:rPr lang="zh-CN" altLang="en-US" sz="2000" dirty="0">
                <a:solidFill>
                  <a:schemeClr val="tx1">
                    <a:lumMod val="75000"/>
                    <a:lumOff val="25000"/>
                  </a:schemeClr>
                </a:solidFill>
                <a:latin typeface="SimSun" panose="02010600030101010101" pitchFamily="2" charset="-122"/>
                <a:ea typeface="SimSun" panose="02010600030101010101" pitchFamily="2" charset="-122"/>
                <a:cs typeface="Times New Roman" panose="02020603050405020304" pitchFamily="18" charset="0"/>
              </a:rPr>
              <a:t>兼容</a:t>
            </a:r>
            <a:endParaRPr lang="en-US" altLang="zh-CN" sz="2000" dirty="0">
              <a:solidFill>
                <a:schemeClr val="tx1">
                  <a:lumMod val="75000"/>
                  <a:lumOff val="25000"/>
                </a:schemeClr>
              </a:solidFill>
              <a:latin typeface="SimSun" panose="02010600030101010101" pitchFamily="2" charset="-122"/>
              <a:ea typeface="SimSu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34B6EB1E-6D43-2D3E-063A-0653EF2AD164}"/>
              </a:ext>
            </a:extLst>
          </p:cNvPr>
          <p:cNvSpPr txBox="1"/>
          <p:nvPr/>
        </p:nvSpPr>
        <p:spPr>
          <a:xfrm>
            <a:off x="8039799" y="1768917"/>
            <a:ext cx="2736232" cy="400110"/>
          </a:xfrm>
          <a:prstGeom prst="rect">
            <a:avLst/>
          </a:prstGeom>
          <a:noFill/>
        </p:spPr>
        <p:txBody>
          <a:bodyPr wrap="square">
            <a:spAutoFit/>
          </a:bodyPr>
          <a:lstStyle/>
          <a:p>
            <a:pPr marL="342900" indent="-342900">
              <a:buFont typeface="Wingdings" pitchFamily="2" charset="2"/>
              <a:buChar char="ü"/>
            </a:pPr>
            <a:r>
              <a:rPr lang="en-US" sz="2000" dirty="0">
                <a:latin typeface="Times New Roman" panose="02020603050405020304" pitchFamily="18" charset="0"/>
                <a:ea typeface="NSimSun" panose="02010609030101010101" pitchFamily="49" charset="-122"/>
                <a:cs typeface="Times New Roman" panose="02020603050405020304" pitchFamily="18" charset="0"/>
              </a:rPr>
              <a:t>GPU</a:t>
            </a:r>
            <a:r>
              <a:rPr lang="zh-CN" altLang="en-US" sz="2000" dirty="0">
                <a:latin typeface="NSimSun" panose="02010609030101010101" pitchFamily="49" charset="-122"/>
                <a:ea typeface="NSimSun" panose="02010609030101010101" pitchFamily="49" charset="-122"/>
              </a:rPr>
              <a:t>共享内存规约</a:t>
            </a:r>
          </a:p>
        </p:txBody>
      </p:sp>
      <p:pic>
        <p:nvPicPr>
          <p:cNvPr id="10" name="Picture 9">
            <a:extLst>
              <a:ext uri="{FF2B5EF4-FFF2-40B4-BE49-F238E27FC236}">
                <a16:creationId xmlns:a16="http://schemas.microsoft.com/office/drawing/2014/main" id="{BFC2992F-0421-9C0D-CB60-C87865E8BBEB}"/>
              </a:ext>
            </a:extLst>
          </p:cNvPr>
          <p:cNvPicPr>
            <a:picLocks noChangeAspect="1"/>
          </p:cNvPicPr>
          <p:nvPr/>
        </p:nvPicPr>
        <p:blipFill>
          <a:blip r:embed="rId4"/>
          <a:stretch>
            <a:fillRect/>
          </a:stretch>
        </p:blipFill>
        <p:spPr>
          <a:xfrm>
            <a:off x="245762" y="2482549"/>
            <a:ext cx="3632612" cy="2401967"/>
          </a:xfrm>
          <a:prstGeom prst="rect">
            <a:avLst/>
          </a:prstGeom>
        </p:spPr>
      </p:pic>
      <p:pic>
        <p:nvPicPr>
          <p:cNvPr id="12" name="Picture 11">
            <a:extLst>
              <a:ext uri="{FF2B5EF4-FFF2-40B4-BE49-F238E27FC236}">
                <a16:creationId xmlns:a16="http://schemas.microsoft.com/office/drawing/2014/main" id="{2EF71EEC-61BC-4C2B-6819-AEE371B0FEC0}"/>
              </a:ext>
            </a:extLst>
          </p:cNvPr>
          <p:cNvPicPr>
            <a:picLocks noChangeAspect="1"/>
          </p:cNvPicPr>
          <p:nvPr/>
        </p:nvPicPr>
        <p:blipFill>
          <a:blip r:embed="rId5"/>
          <a:stretch>
            <a:fillRect/>
          </a:stretch>
        </p:blipFill>
        <p:spPr>
          <a:xfrm>
            <a:off x="4178477" y="2482548"/>
            <a:ext cx="4135151" cy="2401967"/>
          </a:xfrm>
          <a:prstGeom prst="rect">
            <a:avLst/>
          </a:prstGeom>
        </p:spPr>
      </p:pic>
      <p:pic>
        <p:nvPicPr>
          <p:cNvPr id="17" name="Picture 16">
            <a:extLst>
              <a:ext uri="{FF2B5EF4-FFF2-40B4-BE49-F238E27FC236}">
                <a16:creationId xmlns:a16="http://schemas.microsoft.com/office/drawing/2014/main" id="{1AEBD9E0-C80E-9A2C-64B3-33A80B855AFE}"/>
              </a:ext>
            </a:extLst>
          </p:cNvPr>
          <p:cNvPicPr>
            <a:picLocks noChangeAspect="1"/>
          </p:cNvPicPr>
          <p:nvPr/>
        </p:nvPicPr>
        <p:blipFill>
          <a:blip r:embed="rId6"/>
          <a:stretch>
            <a:fillRect/>
          </a:stretch>
        </p:blipFill>
        <p:spPr>
          <a:xfrm>
            <a:off x="8313628" y="2620580"/>
            <a:ext cx="3720329" cy="2125902"/>
          </a:xfrm>
          <a:prstGeom prst="rect">
            <a:avLst/>
          </a:prstGeom>
        </p:spPr>
      </p:pic>
    </p:spTree>
    <p:extLst>
      <p:ext uri="{BB962C8B-B14F-4D97-AF65-F5344CB8AC3E}">
        <p14:creationId xmlns:p14="http://schemas.microsoft.com/office/powerpoint/2010/main" val="3986548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0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05</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实验</a:t>
            </a: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运行与</a:t>
            </a: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结果</a:t>
            </a: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分析</a:t>
            </a: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01</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477193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背景与需求分析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195"/>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实验运行</a:t>
            </a:r>
          </a:p>
        </p:txBody>
      </p:sp>
      <p:sp>
        <p:nvSpPr>
          <p:cNvPr id="7"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20</a:t>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4" name="TextBox 4"/>
          <p:cNvSpPr txBox="1"/>
          <p:nvPr/>
        </p:nvSpPr>
        <p:spPr>
          <a:xfrm>
            <a:off x="782846" y="1197447"/>
            <a:ext cx="1675346" cy="398780"/>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en-US" altLang="zh-CN" sz="2000" dirty="0">
                <a:latin typeface="Times New Roman" panose="02020603050405020304" pitchFamily="18" charset="0"/>
                <a:ea typeface="新宋体" panose="02010609030101010101" pitchFamily="49" charset="-122"/>
                <a:cs typeface="Times New Roman" panose="02020603050405020304" pitchFamily="18" charset="0"/>
              </a:rPr>
              <a:t>Usage</a:t>
            </a:r>
          </a:p>
        </p:txBody>
      </p:sp>
      <p:pic>
        <p:nvPicPr>
          <p:cNvPr id="9" name="图片 8"/>
          <p:cNvPicPr>
            <a:picLocks noChangeAspect="1"/>
          </p:cNvPicPr>
          <p:nvPr/>
        </p:nvPicPr>
        <p:blipFill>
          <a:blip r:embed="rId5"/>
          <a:stretch>
            <a:fillRect/>
          </a:stretch>
        </p:blipFill>
        <p:spPr>
          <a:xfrm>
            <a:off x="1040130" y="1661795"/>
            <a:ext cx="8046720" cy="2026920"/>
          </a:xfrm>
          <a:prstGeom prst="rect">
            <a:avLst/>
          </a:prstGeom>
        </p:spPr>
      </p:pic>
      <p:sp>
        <p:nvSpPr>
          <p:cNvPr id="10" name="TextBox 5"/>
          <p:cNvSpPr txBox="1"/>
          <p:nvPr/>
        </p:nvSpPr>
        <p:spPr>
          <a:xfrm>
            <a:off x="782955" y="4145280"/>
            <a:ext cx="9914255" cy="1652905"/>
          </a:xfrm>
          <a:prstGeom prst="rect">
            <a:avLst/>
          </a:prstGeom>
          <a:noFill/>
        </p:spPr>
        <p:txBody>
          <a:bodyPr wrap="square" rtlCol="0">
            <a:spAutoFit/>
          </a:bodyPr>
          <a:lstStyle/>
          <a:p>
            <a:pPr algn="l">
              <a:lnSpc>
                <a:spcPct val="150000"/>
              </a:lnSpc>
              <a:buClrTx/>
              <a:buSzTx/>
              <a:buFontTx/>
            </a:pPr>
            <a:r>
              <a:rPr lang="zh-CN" altLang="en-US" dirty="0">
                <a:latin typeface="新宋体" panose="02010609030101010101" pitchFamily="49" charset="-122"/>
                <a:ea typeface="新宋体" panose="02010609030101010101" pitchFamily="49" charset="-122"/>
              </a:rPr>
              <a:t>使用NVIDIA CUDA 编译器驱动nvcc来编译我们项目的cu文件生成可执行文件，然后运行可执行文件，输入目标图的路径，即可完成cuda文件的使用。（上图以pagerank运行过程为例，具体运行过程请参照https://github.com/jessicawwen/086-Fudan_DataNET_1和演示视频。</a:t>
            </a:r>
            <a:r>
              <a:rPr lang="en-US" altLang="zh-CN" dirty="0">
                <a:latin typeface="新宋体" panose="02010609030101010101" pitchFamily="49" charset="-122"/>
                <a:ea typeface="新宋体" panose="02010609030101010101" pitchFamily="49" charset="-122"/>
              </a:rPr>
              <a:t>)</a:t>
            </a:r>
            <a:endParaRPr lang="zh-CN" altLang="en-US" dirty="0">
              <a:latin typeface="新宋体" panose="02010609030101010101" pitchFamily="49" charset="-122"/>
              <a:ea typeface="新宋体" panose="02010609030101010101" pitchFamily="49" charset="-122"/>
            </a:endParaRPr>
          </a:p>
          <a:p>
            <a:pPr algn="l">
              <a:lnSpc>
                <a:spcPct val="114000"/>
              </a:lnSpc>
              <a:buClrTx/>
              <a:buSzTx/>
              <a:buFontTx/>
            </a:pPr>
            <a:endParaRPr lang="zh-CN" altLang="en-US" dirty="0">
              <a:latin typeface="新宋体" panose="02010609030101010101" pitchFamily="49" charset="-122"/>
              <a:ea typeface="新宋体" panose="02010609030101010101" pitchFamily="49"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782846" y="1283020"/>
            <a:ext cx="10348450" cy="36830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约束</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(Constraint)</a:t>
            </a:r>
            <a:r>
              <a:rPr lang="zh-CN" altLang="en-US" dirty="0">
                <a:latin typeface="新宋体" panose="02010609030101010101" pitchFamily="49" charset="-122"/>
                <a:ea typeface="新宋体" panose="02010609030101010101" pitchFamily="49" charset="-122"/>
                <a:cs typeface="Menlo" panose="020B0609030804020204" pitchFamily="49" charset="0"/>
              </a:rPr>
              <a:t>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21</a:t>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2" name="矩形 1"/>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14"/>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结果分析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pic>
        <p:nvPicPr>
          <p:cNvPr id="12" name="Picture 11" descr="A graph of different colored bars&#10;&#10;Description automatically generated">
            <a:extLst>
              <a:ext uri="{FF2B5EF4-FFF2-40B4-BE49-F238E27FC236}">
                <a16:creationId xmlns:a16="http://schemas.microsoft.com/office/drawing/2014/main" id="{8EFB06C0-DD07-58FC-3925-9C7CC9798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8674" y="1988070"/>
            <a:ext cx="8816794" cy="459977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3DB6B-869E-B2E7-013A-A6146A6534C8}"/>
            </a:ext>
          </a:extLst>
        </p:cNvPr>
        <p:cNvGrpSpPr/>
        <p:nvPr/>
      </p:nvGrpSpPr>
      <p:grpSpPr>
        <a:xfrm>
          <a:off x="0" y="0"/>
          <a:ext cx="0" cy="0"/>
          <a:chOff x="0" y="0"/>
          <a:chExt cx="0" cy="0"/>
        </a:xfrm>
      </p:grpSpPr>
      <p:grpSp>
        <p:nvGrpSpPr>
          <p:cNvPr id="18" name="组合 17">
            <a:extLst>
              <a:ext uri="{FF2B5EF4-FFF2-40B4-BE49-F238E27FC236}">
                <a16:creationId xmlns:a16="http://schemas.microsoft.com/office/drawing/2014/main" id="{CCCB2658-2999-BFEA-5E77-888B6ACFE888}"/>
              </a:ext>
            </a:extLst>
          </p:cNvPr>
          <p:cNvGrpSpPr/>
          <p:nvPr/>
        </p:nvGrpSpPr>
        <p:grpSpPr>
          <a:xfrm>
            <a:off x="9796257" y="238208"/>
            <a:ext cx="1964493" cy="708062"/>
            <a:chOff x="4246274" y="-10895"/>
            <a:chExt cx="3940182" cy="1420161"/>
          </a:xfrm>
        </p:grpSpPr>
        <p:grpSp>
          <p:nvGrpSpPr>
            <p:cNvPr id="19" name="组合 18">
              <a:extLst>
                <a:ext uri="{FF2B5EF4-FFF2-40B4-BE49-F238E27FC236}">
                  <a16:creationId xmlns:a16="http://schemas.microsoft.com/office/drawing/2014/main" id="{08A314E0-4D94-6822-49C8-819B825442DB}"/>
                </a:ext>
              </a:extLst>
            </p:cNvPr>
            <p:cNvGrpSpPr/>
            <p:nvPr/>
          </p:nvGrpSpPr>
          <p:grpSpPr>
            <a:xfrm>
              <a:off x="4246274" y="-10895"/>
              <a:ext cx="3940181" cy="1400681"/>
              <a:chOff x="6547903" y="954561"/>
              <a:chExt cx="5069293" cy="1802069"/>
            </a:xfrm>
          </p:grpSpPr>
          <p:pic>
            <p:nvPicPr>
              <p:cNvPr id="21" name="图片 20">
                <a:extLst>
                  <a:ext uri="{FF2B5EF4-FFF2-40B4-BE49-F238E27FC236}">
                    <a16:creationId xmlns:a16="http://schemas.microsoft.com/office/drawing/2014/main" id="{5F2F886A-E24B-CA4E-C4F2-11E5096E59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a:extLst>
                  <a:ext uri="{FF2B5EF4-FFF2-40B4-BE49-F238E27FC236}">
                    <a16:creationId xmlns:a16="http://schemas.microsoft.com/office/drawing/2014/main" id="{34AFBA0C-FD71-7CB7-9D7B-1187E959B7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a:extLst>
                <a:ext uri="{FF2B5EF4-FFF2-40B4-BE49-F238E27FC236}">
                  <a16:creationId xmlns:a16="http://schemas.microsoft.com/office/drawing/2014/main" id="{5EE93928-E91C-FE32-99E2-40400431B8E8}"/>
                </a:ext>
              </a:extLst>
            </p:cNvPr>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a:extLst>
              <a:ext uri="{FF2B5EF4-FFF2-40B4-BE49-F238E27FC236}">
                <a16:creationId xmlns:a16="http://schemas.microsoft.com/office/drawing/2014/main" id="{920526A1-9F3E-8D35-E3CD-B74D3E2FF2E5}"/>
              </a:ext>
            </a:extLst>
          </p:cNvPr>
          <p:cNvSpPr txBox="1"/>
          <p:nvPr/>
        </p:nvSpPr>
        <p:spPr>
          <a:xfrm>
            <a:off x="782846" y="1283020"/>
            <a:ext cx="10348450" cy="369332"/>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层级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(Hierarchy)</a:t>
            </a:r>
            <a:r>
              <a:rPr lang="zh-CN" altLang="en-US" dirty="0">
                <a:latin typeface="新宋体" panose="02010609030101010101" pitchFamily="49" charset="-122"/>
                <a:ea typeface="新宋体" panose="02010609030101010101" pitchFamily="49" charset="-122"/>
                <a:cs typeface="Menlo" panose="020B0609030804020204" pitchFamily="49" charset="0"/>
              </a:rPr>
              <a:t>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5" name="灯片编号占位符 1">
            <a:extLst>
              <a:ext uri="{FF2B5EF4-FFF2-40B4-BE49-F238E27FC236}">
                <a16:creationId xmlns:a16="http://schemas.microsoft.com/office/drawing/2014/main" id="{E265CC41-0CB3-21DB-30D8-A62BBC89AA07}"/>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22</a:t>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2" name="矩形 1">
            <a:extLst>
              <a:ext uri="{FF2B5EF4-FFF2-40B4-BE49-F238E27FC236}">
                <a16:creationId xmlns:a16="http://schemas.microsoft.com/office/drawing/2014/main" id="{AFF6FED4-CDFA-F715-BD31-FA2E085A099A}"/>
              </a:ext>
            </a:extLst>
          </p:cNvPr>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a:extLst>
              <a:ext uri="{FF2B5EF4-FFF2-40B4-BE49-F238E27FC236}">
                <a16:creationId xmlns:a16="http://schemas.microsoft.com/office/drawing/2014/main" id="{3683B836-34DD-B2EB-DDB0-80F5E4344C4E}"/>
              </a:ext>
            </a:extLst>
          </p:cNvPr>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Picture 12" descr="A graph of different colored bars&#10;&#10;Description automatically generated">
            <a:extLst>
              <a:ext uri="{FF2B5EF4-FFF2-40B4-BE49-F238E27FC236}">
                <a16:creationId xmlns:a16="http://schemas.microsoft.com/office/drawing/2014/main" id="{46D1B2CB-01F4-1055-96DB-5D0C1CEF06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8855" y="1803257"/>
            <a:ext cx="7772400" cy="4441371"/>
          </a:xfrm>
          <a:prstGeom prst="rect">
            <a:avLst/>
          </a:prstGeom>
        </p:spPr>
      </p:pic>
      <p:sp>
        <p:nvSpPr>
          <p:cNvPr id="4" name="文本框 14">
            <a:extLst>
              <a:ext uri="{FF2B5EF4-FFF2-40B4-BE49-F238E27FC236}">
                <a16:creationId xmlns:a16="http://schemas.microsoft.com/office/drawing/2014/main" id="{A99A4398-DC25-802E-97BA-3E81FBCBA968}"/>
              </a:ext>
            </a:extLst>
          </p:cNvPr>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结果分析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extLst>
      <p:ext uri="{BB962C8B-B14F-4D97-AF65-F5344CB8AC3E}">
        <p14:creationId xmlns:p14="http://schemas.microsoft.com/office/powerpoint/2010/main" val="2995258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14CC8-9107-22AC-92F4-4030A9414C9F}"/>
            </a:ext>
          </a:extLst>
        </p:cNvPr>
        <p:cNvGrpSpPr/>
        <p:nvPr/>
      </p:nvGrpSpPr>
      <p:grpSpPr>
        <a:xfrm>
          <a:off x="0" y="0"/>
          <a:ext cx="0" cy="0"/>
          <a:chOff x="0" y="0"/>
          <a:chExt cx="0" cy="0"/>
        </a:xfrm>
      </p:grpSpPr>
      <p:grpSp>
        <p:nvGrpSpPr>
          <p:cNvPr id="18" name="组合 17">
            <a:extLst>
              <a:ext uri="{FF2B5EF4-FFF2-40B4-BE49-F238E27FC236}">
                <a16:creationId xmlns:a16="http://schemas.microsoft.com/office/drawing/2014/main" id="{AED1C073-6A05-1957-14C8-518AA4BDE139}"/>
              </a:ext>
            </a:extLst>
          </p:cNvPr>
          <p:cNvGrpSpPr/>
          <p:nvPr/>
        </p:nvGrpSpPr>
        <p:grpSpPr>
          <a:xfrm>
            <a:off x="9796257" y="238208"/>
            <a:ext cx="1964493" cy="708062"/>
            <a:chOff x="4246274" y="-10895"/>
            <a:chExt cx="3940182" cy="1420161"/>
          </a:xfrm>
        </p:grpSpPr>
        <p:grpSp>
          <p:nvGrpSpPr>
            <p:cNvPr id="19" name="组合 18">
              <a:extLst>
                <a:ext uri="{FF2B5EF4-FFF2-40B4-BE49-F238E27FC236}">
                  <a16:creationId xmlns:a16="http://schemas.microsoft.com/office/drawing/2014/main" id="{A75CE31C-64BC-3D90-1855-4BFCA286EFF2}"/>
                </a:ext>
              </a:extLst>
            </p:cNvPr>
            <p:cNvGrpSpPr/>
            <p:nvPr/>
          </p:nvGrpSpPr>
          <p:grpSpPr>
            <a:xfrm>
              <a:off x="4246274" y="-10895"/>
              <a:ext cx="3940181" cy="1400681"/>
              <a:chOff x="6547903" y="954561"/>
              <a:chExt cx="5069293" cy="1802069"/>
            </a:xfrm>
          </p:grpSpPr>
          <p:pic>
            <p:nvPicPr>
              <p:cNvPr id="21" name="图片 20">
                <a:extLst>
                  <a:ext uri="{FF2B5EF4-FFF2-40B4-BE49-F238E27FC236}">
                    <a16:creationId xmlns:a16="http://schemas.microsoft.com/office/drawing/2014/main" id="{34A02368-F84D-6EB7-AE11-874B5418FA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a:extLst>
                  <a:ext uri="{FF2B5EF4-FFF2-40B4-BE49-F238E27FC236}">
                    <a16:creationId xmlns:a16="http://schemas.microsoft.com/office/drawing/2014/main" id="{A37B1511-73B0-3BBF-4ED7-787FFE85AB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a:extLst>
                <a:ext uri="{FF2B5EF4-FFF2-40B4-BE49-F238E27FC236}">
                  <a16:creationId xmlns:a16="http://schemas.microsoft.com/office/drawing/2014/main" id="{DF9D60E3-3009-CF3A-059A-2D09DA9F6607}"/>
                </a:ext>
              </a:extLst>
            </p:cNvPr>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a:extLst>
              <a:ext uri="{FF2B5EF4-FFF2-40B4-BE49-F238E27FC236}">
                <a16:creationId xmlns:a16="http://schemas.microsoft.com/office/drawing/2014/main" id="{B8A706EA-9FAE-FAFB-984C-73E7A6E4B54F}"/>
              </a:ext>
            </a:extLst>
          </p:cNvPr>
          <p:cNvSpPr txBox="1"/>
          <p:nvPr/>
        </p:nvSpPr>
        <p:spPr>
          <a:xfrm>
            <a:off x="782846" y="1283020"/>
            <a:ext cx="10348450" cy="646331"/>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有效规模</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(Effective Size)</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和效率</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(efficiency)</a:t>
            </a:r>
            <a:r>
              <a:rPr lang="zh-CN" altLang="en-US" dirty="0">
                <a:latin typeface="新宋体" panose="02010609030101010101" pitchFamily="49" charset="-122"/>
                <a:ea typeface="新宋体" panose="02010609030101010101" pitchFamily="49" charset="-122"/>
                <a:cs typeface="Menlo" panose="020B0609030804020204" pitchFamily="49" charset="0"/>
              </a:rPr>
              <a:t>在部分数据集上的测试结果，</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efficiency</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与</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effective size</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计算过程非常类似，因此</a:t>
            </a:r>
            <a:r>
              <a:rPr lang="zh-CN" altLang="en-US">
                <a:latin typeface="Times New Roman" panose="02020603050405020304" pitchFamily="18" charset="0"/>
                <a:ea typeface="新宋体" panose="02010609030101010101" pitchFamily="49" charset="-122"/>
                <a:cs typeface="Times New Roman" panose="02020603050405020304" pitchFamily="18" charset="0"/>
              </a:rPr>
              <a:t>运行时间也相似。</a:t>
            </a:r>
            <a:r>
              <a:rPr lang="zh-CN" altLang="en-US">
                <a:latin typeface="新宋体" panose="02010609030101010101" pitchFamily="49" charset="-122"/>
                <a:ea typeface="新宋体" panose="02010609030101010101" pitchFamily="49" charset="-122"/>
                <a:cs typeface="Menlo" panose="020B0609030804020204" pitchFamily="49" charset="0"/>
              </a:rPr>
              <a:t>可以</a:t>
            </a:r>
            <a:r>
              <a:rPr lang="zh-CN" altLang="en-US" dirty="0">
                <a:latin typeface="新宋体" panose="02010609030101010101" pitchFamily="49" charset="-122"/>
                <a:ea typeface="新宋体" panose="02010609030101010101" pitchFamily="49" charset="-122"/>
                <a:cs typeface="Menlo" panose="020B0609030804020204" pitchFamily="49" charset="0"/>
              </a:rPr>
              <a:t>看出目前的实现在较大的图上</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加速效果较好。</a:t>
            </a:r>
            <a:endParaRPr lang="en-US" altLang="zh-CN" dirty="0">
              <a:latin typeface="新宋体" panose="02010609030101010101" pitchFamily="49" charset="-122"/>
              <a:ea typeface="新宋体" panose="02010609030101010101" pitchFamily="49" charset="-122"/>
            </a:endParaRPr>
          </a:p>
        </p:txBody>
      </p:sp>
      <p:sp>
        <p:nvSpPr>
          <p:cNvPr id="5" name="灯片编号占位符 1">
            <a:extLst>
              <a:ext uri="{FF2B5EF4-FFF2-40B4-BE49-F238E27FC236}">
                <a16:creationId xmlns:a16="http://schemas.microsoft.com/office/drawing/2014/main" id="{7722CCB3-82AE-6617-E472-3213BB80D50D}"/>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23</a:t>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2" name="矩形 1">
            <a:extLst>
              <a:ext uri="{FF2B5EF4-FFF2-40B4-BE49-F238E27FC236}">
                <a16:creationId xmlns:a16="http://schemas.microsoft.com/office/drawing/2014/main" id="{1D374941-EE7A-36E0-1B3A-E1922C0C3DD9}"/>
              </a:ext>
            </a:extLst>
          </p:cNvPr>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a:extLst>
              <a:ext uri="{FF2B5EF4-FFF2-40B4-BE49-F238E27FC236}">
                <a16:creationId xmlns:a16="http://schemas.microsoft.com/office/drawing/2014/main" id="{F709A2DB-20CF-334A-5D9D-DB8A07AE4FC2}"/>
              </a:ext>
            </a:extLst>
          </p:cNvPr>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Picture 12" descr="A graph of different colored bars&#10;&#10;Description automatically generated">
            <a:extLst>
              <a:ext uri="{FF2B5EF4-FFF2-40B4-BE49-F238E27FC236}">
                <a16:creationId xmlns:a16="http://schemas.microsoft.com/office/drawing/2014/main" id="{5A2DABBF-956D-E8F1-F166-570A4FF02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963" y="2327813"/>
            <a:ext cx="5667855" cy="3778570"/>
          </a:xfrm>
          <a:prstGeom prst="rect">
            <a:avLst/>
          </a:prstGeom>
        </p:spPr>
      </p:pic>
      <p:pic>
        <p:nvPicPr>
          <p:cNvPr id="24" name="Picture 23" descr="A graph of different colored bars&#10;&#10;Description automatically generated">
            <a:extLst>
              <a:ext uri="{FF2B5EF4-FFF2-40B4-BE49-F238E27FC236}">
                <a16:creationId xmlns:a16="http://schemas.microsoft.com/office/drawing/2014/main" id="{64C7D505-5923-D0BA-28E7-9186AA46B5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7895" y="2379381"/>
            <a:ext cx="5667855" cy="3778570"/>
          </a:xfrm>
          <a:prstGeom prst="rect">
            <a:avLst/>
          </a:prstGeom>
        </p:spPr>
      </p:pic>
      <p:sp>
        <p:nvSpPr>
          <p:cNvPr id="4" name="文本框 14">
            <a:extLst>
              <a:ext uri="{FF2B5EF4-FFF2-40B4-BE49-F238E27FC236}">
                <a16:creationId xmlns:a16="http://schemas.microsoft.com/office/drawing/2014/main" id="{3F8F2A4C-0244-7DC9-164D-E6BBD60D3A49}"/>
              </a:ext>
            </a:extLst>
          </p:cNvPr>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结果分析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extLst>
      <p:ext uri="{BB962C8B-B14F-4D97-AF65-F5344CB8AC3E}">
        <p14:creationId xmlns:p14="http://schemas.microsoft.com/office/powerpoint/2010/main" val="410365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782846" y="1283020"/>
            <a:ext cx="10348450" cy="368300"/>
          </a:xfrm>
          <a:prstGeom prst="rect">
            <a:avLst/>
          </a:prstGeom>
          <a:noFill/>
        </p:spPr>
        <p:txBody>
          <a:bodyPr wrap="square" rtlCol="0">
            <a:spAutoFit/>
          </a:bodyPr>
          <a:lstStyle/>
          <a:p>
            <a:r>
              <a:rPr lang="zh-CN" dirty="0">
                <a:latin typeface="新宋体" panose="02010609030101010101" pitchFamily="49" charset="-122"/>
                <a:ea typeface="新宋体" panose="02010609030101010101" pitchFamily="49" charset="-122"/>
                <a:cs typeface="Menlo" panose="020B0609030804020204" pitchFamily="49" charset="0"/>
              </a:rPr>
              <a:t>重要程度（</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pagerank</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24</a:t>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res_pagerank"/>
          <p:cNvPicPr>
            <a:picLocks noChangeAspect="1"/>
          </p:cNvPicPr>
          <p:nvPr/>
        </p:nvPicPr>
        <p:blipFill>
          <a:blip r:embed="rId4"/>
          <a:stretch>
            <a:fillRect/>
          </a:stretch>
        </p:blipFill>
        <p:spPr>
          <a:xfrm>
            <a:off x="1454785" y="1988820"/>
            <a:ext cx="9282430" cy="4641850"/>
          </a:xfrm>
          <a:prstGeom prst="rect">
            <a:avLst/>
          </a:prstGeom>
        </p:spPr>
      </p:pic>
      <p:sp>
        <p:nvSpPr>
          <p:cNvPr id="6" name="矩形 5"/>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14">
            <a:extLst>
              <a:ext uri="{FF2B5EF4-FFF2-40B4-BE49-F238E27FC236}">
                <a16:creationId xmlns:a16="http://schemas.microsoft.com/office/drawing/2014/main" id="{28AA03D1-5DD9-0DD3-AFA7-8664812FE10A}"/>
              </a:ext>
            </a:extLst>
          </p:cNvPr>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结果分析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782846" y="1283020"/>
            <a:ext cx="10348450" cy="368300"/>
          </a:xfrm>
          <a:prstGeom prst="rect">
            <a:avLst/>
          </a:prstGeom>
          <a:noFill/>
        </p:spPr>
        <p:txBody>
          <a:bodyPr wrap="square" rtlCol="0">
            <a:spAutoFit/>
          </a:bodyPr>
          <a:lstStyle/>
          <a:p>
            <a:r>
              <a:rPr lang="zh-CN" altLang="en-US" dirty="0">
                <a:latin typeface="新宋体" panose="02010609030101010101" pitchFamily="49" charset="-122"/>
                <a:ea typeface="新宋体" panose="02010609030101010101" pitchFamily="49" charset="-122"/>
                <a:cs typeface="Menlo" panose="020B0609030804020204" pitchFamily="49" charset="0"/>
              </a:rPr>
              <a:t>最小生成树</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mst</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pic>
        <p:nvPicPr>
          <p:cNvPr id="5" name="图片 4" descr="res"/>
          <p:cNvPicPr>
            <a:picLocks noChangeAspect="1"/>
          </p:cNvPicPr>
          <p:nvPr/>
        </p:nvPicPr>
        <p:blipFill>
          <a:blip r:embed="rId4"/>
          <a:stretch>
            <a:fillRect/>
          </a:stretch>
        </p:blipFill>
        <p:spPr>
          <a:xfrm>
            <a:off x="1304743" y="1955150"/>
            <a:ext cx="9304655" cy="4652645"/>
          </a:xfrm>
          <a:prstGeom prst="rect">
            <a:avLst/>
          </a:prstGeom>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25</a:t>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6" name="矩形 5"/>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文本框 14">
            <a:extLst>
              <a:ext uri="{FF2B5EF4-FFF2-40B4-BE49-F238E27FC236}">
                <a16:creationId xmlns:a16="http://schemas.microsoft.com/office/drawing/2014/main" id="{9EAD72C5-4ECD-B8BC-4683-31123B9D73FD}"/>
              </a:ext>
            </a:extLst>
          </p:cNvPr>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结果分析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zh-CN" dirty="0">
                <a:latin typeface="新宋体" panose="02010609030101010101" pitchFamily="49" charset="-122"/>
                <a:ea typeface="新宋体" panose="02010609030101010101" pitchFamily="49" charset="-122"/>
                <a:cs typeface="Menlo" panose="020B0609030804020204" pitchFamily="49" charset="0"/>
              </a:rPr>
              <a:t>无向图聚类系数（</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clustering coefficient</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26</a:t>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res_clusterings"/>
          <p:cNvPicPr>
            <a:picLocks noChangeAspect="1"/>
          </p:cNvPicPr>
          <p:nvPr/>
        </p:nvPicPr>
        <p:blipFill>
          <a:blip r:embed="rId4"/>
          <a:stretch>
            <a:fillRect/>
          </a:stretch>
        </p:blipFill>
        <p:spPr>
          <a:xfrm>
            <a:off x="1319530" y="2036445"/>
            <a:ext cx="9163050" cy="4581525"/>
          </a:xfrm>
          <a:prstGeom prst="rect">
            <a:avLst/>
          </a:prstGeom>
        </p:spPr>
      </p:pic>
      <p:sp>
        <p:nvSpPr>
          <p:cNvPr id="7" name="矩形 6"/>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14">
            <a:extLst>
              <a:ext uri="{FF2B5EF4-FFF2-40B4-BE49-F238E27FC236}">
                <a16:creationId xmlns:a16="http://schemas.microsoft.com/office/drawing/2014/main" id="{1ECA548A-7DED-1043-B2A4-978F3A945EBF}"/>
              </a:ext>
            </a:extLst>
          </p:cNvPr>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结果分析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1400066" y="1131890"/>
            <a:ext cx="10348450" cy="922020"/>
          </a:xfrm>
          <a:prstGeom prst="rect">
            <a:avLst/>
          </a:prstGeom>
          <a:noFill/>
        </p:spPr>
        <p:txBody>
          <a:bodyPr wrap="square" rtlCol="0">
            <a:spAutoFit/>
          </a:bodyPr>
          <a:lstStyle/>
          <a:p>
            <a:r>
              <a:rPr lang="zh-CN" dirty="0">
                <a:latin typeface="新宋体" panose="02010609030101010101" pitchFamily="49" charset="-122"/>
                <a:ea typeface="新宋体" panose="02010609030101010101" pitchFamily="49" charset="-122"/>
                <a:cs typeface="Menlo" panose="020B0609030804020204" pitchFamily="49" charset="0"/>
              </a:rPr>
              <a:t>无向图连通分量（</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connected_components</a:t>
            </a:r>
            <a:r>
              <a:rPr lang="zh-CN" dirty="0">
                <a:latin typeface="新宋体" panose="02010609030101010101" pitchFamily="49" charset="-122"/>
                <a:ea typeface="新宋体" panose="02010609030101010101" pitchFamily="49" charset="-122"/>
                <a:cs typeface="Menlo" panose="020B0609030804020204" pitchFamily="49" charset="0"/>
              </a:rPr>
              <a:t>）</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会带来明显的加速效果。目前测试的图规模还较小，可能导致核间通信的时间显著大于</a:t>
            </a:r>
            <a:r>
              <a:rPr lang="en-US" altLang="zh-CN" dirty="0">
                <a:latin typeface="新宋体" panose="02010609030101010101" pitchFamily="49" charset="-122"/>
                <a:ea typeface="新宋体" panose="02010609030101010101" pitchFamily="49" charset="-122"/>
                <a:cs typeface="Menlo" panose="020B0609030804020204" pitchFamily="49" charset="0"/>
              </a:rPr>
              <a:t>cpu</a:t>
            </a:r>
            <a:r>
              <a:rPr lang="zh-CN" altLang="en-US" dirty="0">
                <a:latin typeface="新宋体" panose="02010609030101010101" pitchFamily="49" charset="-122"/>
                <a:ea typeface="新宋体" panose="02010609030101010101" pitchFamily="49" charset="-122"/>
                <a:cs typeface="Menlo" panose="020B0609030804020204" pitchFamily="49" charset="0"/>
              </a:rPr>
              <a:t>版本的计算，可能会在比较大的计算规模图才能看到加速比。</a:t>
            </a: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27</a:t>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res_connected_components"/>
          <p:cNvPicPr>
            <a:picLocks noChangeAspect="1"/>
          </p:cNvPicPr>
          <p:nvPr/>
        </p:nvPicPr>
        <p:blipFill>
          <a:blip r:embed="rId4"/>
          <a:stretch>
            <a:fillRect/>
          </a:stretch>
        </p:blipFill>
        <p:spPr>
          <a:xfrm>
            <a:off x="1809750" y="2249805"/>
            <a:ext cx="8858250" cy="4429125"/>
          </a:xfrm>
          <a:prstGeom prst="rect">
            <a:avLst/>
          </a:prstGeom>
        </p:spPr>
      </p:pic>
      <p:sp>
        <p:nvSpPr>
          <p:cNvPr id="6" name="矩形 5"/>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14">
            <a:extLst>
              <a:ext uri="{FF2B5EF4-FFF2-40B4-BE49-F238E27FC236}">
                <a16:creationId xmlns:a16="http://schemas.microsoft.com/office/drawing/2014/main" id="{5F609A5C-4755-E07F-AE8D-8FEE40D544CA}"/>
              </a:ext>
            </a:extLst>
          </p:cNvPr>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结果分析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0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06</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展望未来</a:t>
            </a: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782846" y="1283020"/>
            <a:ext cx="10348450" cy="4843780"/>
          </a:xfrm>
          <a:prstGeom prst="rect">
            <a:avLst/>
          </a:prstGeom>
          <a:noFill/>
        </p:spPr>
        <p:txBody>
          <a:bodyPr wrap="square" rtlCol="0">
            <a:spAutoFit/>
          </a:bodyPr>
          <a:lstStyle/>
          <a:p>
            <a:pPr algn="l" defTabSz="914400">
              <a:lnSpc>
                <a:spcPct val="150000"/>
              </a:lnSpc>
              <a:spcBef>
                <a:spcPts val="500"/>
              </a:spcBef>
              <a:buClrTx/>
              <a:buSzTx/>
              <a:buFontTx/>
            </a:pP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本项目针对一些常用的图分析函数和结构洞函数的CUDA加速实现进行了前期调研和具体实现，并最终搭载在EasyGraph这个开源图分析工具集上，利用真实世界的开放数据集进行测试，得出结果。思考了如何显著提升大规模图数据的处理性能。实验结果表明：</a:t>
            </a:r>
            <a:endParaRPr lang="zh-CN" altLang="en-US" dirty="0">
              <a:latin typeface="新宋体" panose="02010609030101010101" pitchFamily="49" charset="-122"/>
              <a:ea typeface="新宋体" panose="02010609030101010101" pitchFamily="49" charset="-122"/>
              <a:cs typeface="Menlo" panose="020B0609030804020204" pitchFamily="49" charset="0"/>
            </a:endParaRPr>
          </a:p>
          <a:p>
            <a:pPr algn="l" defTabSz="914400">
              <a:lnSpc>
                <a:spcPct val="150000"/>
              </a:lnSpc>
              <a:spcBef>
                <a:spcPts val="500"/>
              </a:spcBef>
              <a:buClrTx/>
              <a:buSzTx/>
              <a:buFontTx/>
            </a:pP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1. GPU实现相较于CPU在大规模图上，对比运行时间获得了显著加速。</a:t>
            </a:r>
            <a:endPar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endParaRPr>
          </a:p>
          <a:p>
            <a:pPr algn="l" defTabSz="914400">
              <a:lnSpc>
                <a:spcPct val="150000"/>
              </a:lnSpc>
              <a:spcBef>
                <a:spcPts val="500"/>
              </a:spcBef>
              <a:buClrTx/>
              <a:buSzTx/>
              <a:buFontTx/>
            </a:pP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2. 基于开源图分析工具EasyGraph开发的</a:t>
            </a:r>
            <a:r>
              <a:rPr lang="en-US" altLang="zh-CN"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CUDA</a:t>
            </a: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编程补全了传统图分析库的部分不足。</a:t>
            </a:r>
            <a:endPar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endParaRPr>
          </a:p>
          <a:p>
            <a:pPr algn="l" defTabSz="914400">
              <a:lnSpc>
                <a:spcPct val="150000"/>
              </a:lnSpc>
              <a:spcBef>
                <a:spcPts val="500"/>
              </a:spcBef>
              <a:buClrTx/>
              <a:buSzTx/>
              <a:buFontTx/>
            </a:pP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3. 对于稀疏图，我们使用</a:t>
            </a:r>
            <a:r>
              <a:rPr lang="en-US" altLang="zh-CN"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CSR</a:t>
            </a: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格式存储，取得良好提升。如MST算法在稀疏图得到超过</a:t>
            </a:r>
            <a:r>
              <a:rPr lang="zh-CN" altLang="en-US" dirty="0">
                <a:solidFill>
                  <a:srgbClr val="FF0000"/>
                </a:solidFill>
                <a:latin typeface="新宋体" panose="02010609030101010101" pitchFamily="49" charset="-122"/>
                <a:ea typeface="新宋体" panose="02010609030101010101" pitchFamily="49" charset="-122"/>
                <a:cs typeface="Menlo" panose="020B0609030804020204" pitchFamily="49" charset="0"/>
                <a:sym typeface="+mn-ea"/>
              </a:rPr>
              <a:t>500倍</a:t>
            </a: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的加速。</a:t>
            </a:r>
            <a:endPar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endParaRPr>
          </a:p>
          <a:p>
            <a:pPr algn="l" defTabSz="914400">
              <a:lnSpc>
                <a:spcPct val="150000"/>
              </a:lnSpc>
              <a:spcBef>
                <a:spcPts val="500"/>
              </a:spcBef>
              <a:buClrTx/>
              <a:buSzTx/>
              <a:buFontTx/>
            </a:pP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同时我们还对</a:t>
            </a:r>
            <a:r>
              <a:rPr lang="en-US" altLang="zh-CN" dirty="0">
                <a:latin typeface="新宋体" panose="02010609030101010101" pitchFamily="49" charset="-122"/>
                <a:ea typeface="新宋体" panose="02010609030101010101" pitchFamily="49" charset="-122"/>
                <a:cs typeface="Menlo" panose="020B0609030804020204" pitchFamily="49" charset="0"/>
                <a:sym typeface="+mn-ea"/>
              </a:rPr>
              <a:t>GPU</a:t>
            </a: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实现结果与</a:t>
            </a:r>
            <a:r>
              <a:rPr lang="en-US" altLang="zh-CN" dirty="0">
                <a:latin typeface="新宋体" panose="02010609030101010101" pitchFamily="49" charset="-122"/>
                <a:ea typeface="新宋体" panose="02010609030101010101" pitchFamily="49" charset="-122"/>
                <a:cs typeface="Menlo" panose="020B0609030804020204" pitchFamily="49" charset="0"/>
                <a:sym typeface="+mn-ea"/>
              </a:rPr>
              <a:t>CPU</a:t>
            </a: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基准结果进行了比对。</a:t>
            </a:r>
            <a:r>
              <a:rPr lang="en-US" altLang="zh-CN" dirty="0">
                <a:latin typeface="新宋体" panose="02010609030101010101" pitchFamily="49" charset="-122"/>
                <a:ea typeface="新宋体" panose="02010609030101010101" pitchFamily="49" charset="-122"/>
                <a:cs typeface="Menlo" panose="020B0609030804020204" pitchFamily="49" charset="0"/>
                <a:sym typeface="+mn-ea"/>
              </a:rPr>
              <a:t>GPU</a:t>
            </a: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实现与</a:t>
            </a:r>
            <a:r>
              <a:rPr lang="en-US" altLang="zh-CN" dirty="0">
                <a:latin typeface="新宋体" panose="02010609030101010101" pitchFamily="49" charset="-122"/>
                <a:ea typeface="新宋体" panose="02010609030101010101" pitchFamily="49" charset="-122"/>
                <a:cs typeface="Menlo" panose="020B0609030804020204" pitchFamily="49" charset="0"/>
                <a:sym typeface="+mn-ea"/>
              </a:rPr>
              <a:t>CPU</a:t>
            </a: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基准完全一致，证明了算法的正确性。</a:t>
            </a:r>
          </a:p>
          <a:p>
            <a:pPr algn="l" defTabSz="914400">
              <a:lnSpc>
                <a:spcPct val="150000"/>
              </a:lnSpc>
              <a:spcBef>
                <a:spcPts val="500"/>
              </a:spcBef>
              <a:buClrTx/>
              <a:buSzTx/>
              <a:buFontTx/>
            </a:pPr>
            <a:r>
              <a:rPr lang="zh-CN" altLang="en-US" dirty="0">
                <a:latin typeface="新宋体" panose="02010609030101010101" pitchFamily="49" charset="-122"/>
                <a:ea typeface="新宋体" panose="02010609030101010101" pitchFamily="49" charset="-122"/>
                <a:cs typeface="Menlo" panose="020B0609030804020204" pitchFamily="49" charset="0"/>
              </a:rPr>
              <a:t>未来，我们将继续优化现有实现的</a:t>
            </a:r>
            <a:r>
              <a:rPr lang="en-US" altLang="zh-CN" dirty="0">
                <a:latin typeface="新宋体" panose="02010609030101010101" pitchFamily="49" charset="-122"/>
                <a:ea typeface="新宋体" panose="02010609030101010101" pitchFamily="49" charset="-122"/>
                <a:cs typeface="Menlo" panose="020B0609030804020204" pitchFamily="49"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函数，并基于更多图分析方法探索新的并行实现思路，不断提高固有算力可以触及的运行速度，更好地服务于开源数字生态和开放数据分析。</a:t>
            </a:r>
          </a:p>
          <a:p>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29</a:t>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7" name="矩形 6"/>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06</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文本框 14"/>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展望未来</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159541"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5" name="内容占位符 3"/>
          <p:cNvSpPr txBox="1"/>
          <p:nvPr/>
        </p:nvSpPr>
        <p:spPr>
          <a:xfrm>
            <a:off x="699770" y="1551305"/>
            <a:ext cx="4825365" cy="4761499"/>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cs typeface="新宋体" panose="02010609030101010101" pitchFamily="49" charset="-122"/>
              </a:rPr>
              <a:t>随着信息时代数据量的不断增加，现有的网络分析工具越来越难以处理大规模的网络。同时，例如鸿蒙</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rPr>
              <a:t>OS</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cs typeface="新宋体" panose="02010609030101010101" pitchFamily="49" charset="-122"/>
              </a:rPr>
              <a:t>这种</a:t>
            </a:r>
            <a:r>
              <a:rPr kumimoji="1" lang="zh-CN" altLang="en-US" dirty="0">
                <a:latin typeface="新宋体" panose="02010609030101010101" pitchFamily="49" charset="-122"/>
                <a:ea typeface="新宋体" panose="02010609030101010101" pitchFamily="49" charset="-122"/>
                <a:cs typeface="新宋体" panose="02010609030101010101" pitchFamily="49" charset="-122"/>
                <a:sym typeface="+mn-ea"/>
              </a:rPr>
              <a:t>大规模开源协作网络的</a:t>
            </a: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cs typeface="新宋体" panose="02010609030101010101" pitchFamily="49" charset="-122"/>
                <a:sym typeface="+mn-ea"/>
              </a:rPr>
              <a:t>信息层次和社区结构也日益复杂。</a:t>
            </a: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以全球最大的代码托管平台</a:t>
            </a: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GitHub</a:t>
            </a: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为例，它具有</a:t>
            </a:r>
            <a:r>
              <a:rPr lang="zh-CN" noProof="0" dirty="0">
                <a:ln>
                  <a:noFill/>
                </a:ln>
                <a:solidFill>
                  <a:srgbClr val="FF0000"/>
                </a:solidFill>
                <a:effectLst/>
                <a:uLnTx/>
                <a:uFillTx/>
                <a:latin typeface="新宋体" panose="02010609030101010101" pitchFamily="49" charset="-122"/>
                <a:ea typeface="新宋体" panose="02010609030101010101" pitchFamily="49" charset="-122"/>
                <a:sym typeface="+mn-ea"/>
              </a:rPr>
              <a:t>2亿8千万+</a:t>
            </a: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公开仓库和</a:t>
            </a:r>
            <a:r>
              <a:rPr lang="zh-CN" noProof="0" dirty="0">
                <a:ln>
                  <a:noFill/>
                </a:ln>
                <a:solidFill>
                  <a:srgbClr val="FF0000"/>
                </a:solidFill>
                <a:effectLst/>
                <a:uLnTx/>
                <a:uFillTx/>
                <a:latin typeface="新宋体" panose="02010609030101010101" pitchFamily="49" charset="-122"/>
                <a:ea typeface="新宋体" panose="02010609030101010101" pitchFamily="49" charset="-122"/>
                <a:sym typeface="+mn-ea"/>
              </a:rPr>
              <a:t>45亿+</a:t>
            </a: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总贡献次数。</a:t>
            </a: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大量的交互信息形成的此类大型</a:t>
            </a:r>
            <a:r>
              <a:rPr lang="zh-CN" altLang="en-US" dirty="0">
                <a:solidFill>
                  <a:sysClr val="windowText" lastClr="000000">
                    <a:lumMod val="75000"/>
                    <a:lumOff val="25000"/>
                  </a:sysClr>
                </a:solidFill>
                <a:latin typeface="新宋体" panose="02010609030101010101" pitchFamily="49" charset="-122"/>
                <a:ea typeface="新宋体" panose="02010609030101010101" pitchFamily="49" charset="-122"/>
                <a:sym typeface="+mn-ea"/>
              </a:rPr>
              <a:t>开放</a:t>
            </a: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网络，如何对其进行快速而准确的网络指标分析是我们每一名网络研究工作者终究会面临的挑战。</a:t>
            </a:r>
            <a:endParaRPr kumimoji="0" 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endParaRPr>
          </a:p>
        </p:txBody>
      </p:sp>
      <p:pic>
        <p:nvPicPr>
          <p:cNvPr id="2050" name="Picture 2" descr="Graph Visualization Introduction / Brian Staats | Observ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3956" y="1386629"/>
            <a:ext cx="5157189" cy="476149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3</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0" y="2007658"/>
            <a:ext cx="12192000" cy="1770293"/>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lang="zh-CN" altLang="en-US" sz="9600" b="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感谢聆听</a:t>
            </a:r>
            <a:r>
              <a:rPr lang="zh-CN" altLang="en-US" sz="9600" b="1" i="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a:t>
            </a:r>
            <a:endParaRPr kumimoji="0" lang="zh-CN" altLang="en-US" sz="9600" b="1" i="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FUDAN UNIVERSITY</a:t>
              </a:r>
            </a:p>
          </p:txBody>
        </p:sp>
      </p:grpSp>
      <p:grpSp>
        <p:nvGrpSpPr>
          <p:cNvPr id="4" name="组合 3"/>
          <p:cNvGrpSpPr/>
          <p:nvPr/>
        </p:nvGrpSpPr>
        <p:grpSpPr>
          <a:xfrm>
            <a:off x="1567812" y="4024420"/>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矩形: 圆角 2"/>
          <p:cNvSpPr/>
          <p:nvPr/>
        </p:nvSpPr>
        <p:spPr>
          <a:xfrm>
            <a:off x="1277557" y="4764469"/>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 1</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矩形: 圆角 48"/>
          <p:cNvSpPr/>
          <p:nvPr/>
        </p:nvSpPr>
        <p:spPr>
          <a:xfrm>
            <a:off x="8183611" y="4764469"/>
            <a:ext cx="2246893"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7" name="矩形: 圆角 48"/>
          <p:cNvSpPr/>
          <p:nvPr/>
        </p:nvSpPr>
        <p:spPr>
          <a:xfrm>
            <a:off x="5215240" y="4764469"/>
            <a:ext cx="2445819"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成员：文雯 杜浩然</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8" name="TextBox 7"/>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4" name="内容占位符 3"/>
          <p:cNvSpPr txBox="1"/>
          <p:nvPr/>
        </p:nvSpPr>
        <p:spPr>
          <a:xfrm>
            <a:off x="542246" y="2392850"/>
            <a:ext cx="5377404" cy="2240056"/>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由此，我们团队基于</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开源工具集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EasyGraph</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，调研了包括其在内的几个应用广泛的图学习与图分析工具，发现此类工具主要基于</a:t>
            </a:r>
            <a:r>
              <a:rPr lang="en-US" altLang="zh-CN" sz="18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或</a:t>
            </a:r>
            <a:r>
              <a:rPr lang="en-US" altLang="zh-CN" sz="18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与</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混编实现，而并没有充分利用拥有计算型</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的用户所拥有的强大算力。</a:t>
            </a:r>
          </a:p>
        </p:txBody>
      </p:sp>
      <p:grpSp>
        <p:nvGrpSpPr>
          <p:cNvPr id="47" name="Group 46"/>
          <p:cNvGrpSpPr/>
          <p:nvPr/>
        </p:nvGrpSpPr>
        <p:grpSpPr>
          <a:xfrm>
            <a:off x="6971345" y="1264562"/>
            <a:ext cx="4248265" cy="4798344"/>
            <a:chOff x="2116286" y="2812593"/>
            <a:chExt cx="3334431" cy="3729961"/>
          </a:xfrm>
        </p:grpSpPr>
        <p:pic>
          <p:nvPicPr>
            <p:cNvPr id="36" name="Picture 1"/>
            <p:cNvPicPr>
              <a:picLocks noChangeAspect="1"/>
            </p:cNvPicPr>
            <p:nvPr/>
          </p:nvPicPr>
          <p:blipFill>
            <a:blip r:embed="rId4"/>
            <a:stretch>
              <a:fillRect/>
            </a:stretch>
          </p:blipFill>
          <p:spPr>
            <a:xfrm>
              <a:off x="2518873" y="3046275"/>
              <a:ext cx="2353184" cy="643385"/>
            </a:xfrm>
            <a:prstGeom prst="rect">
              <a:avLst/>
            </a:prstGeom>
            <a:ln>
              <a:solidFill>
                <a:schemeClr val="bg2"/>
              </a:solidFill>
            </a:ln>
          </p:spPr>
        </p:pic>
        <p:pic>
          <p:nvPicPr>
            <p:cNvPr id="37" name="Picture 2"/>
            <p:cNvPicPr>
              <a:picLocks noChangeAspect="1"/>
            </p:cNvPicPr>
            <p:nvPr/>
          </p:nvPicPr>
          <p:blipFill>
            <a:blip r:embed="rId5"/>
            <a:stretch>
              <a:fillRect/>
            </a:stretch>
          </p:blipFill>
          <p:spPr>
            <a:xfrm>
              <a:off x="2518873" y="3810548"/>
              <a:ext cx="828968" cy="881114"/>
            </a:xfrm>
            <a:prstGeom prst="rect">
              <a:avLst/>
            </a:prstGeom>
            <a:ln>
              <a:solidFill>
                <a:schemeClr val="bg2"/>
              </a:solidFill>
            </a:ln>
          </p:spPr>
        </p:pic>
        <p:pic>
          <p:nvPicPr>
            <p:cNvPr id="38" name="Picture 15"/>
            <p:cNvPicPr>
              <a:picLocks noChangeAspect="1"/>
            </p:cNvPicPr>
            <p:nvPr/>
          </p:nvPicPr>
          <p:blipFill>
            <a:blip r:embed="rId6"/>
            <a:stretch>
              <a:fillRect/>
            </a:stretch>
          </p:blipFill>
          <p:spPr>
            <a:xfrm>
              <a:off x="3546280" y="3912720"/>
              <a:ext cx="1675543" cy="676262"/>
            </a:xfrm>
            <a:prstGeom prst="rect">
              <a:avLst/>
            </a:prstGeom>
            <a:ln>
              <a:solidFill>
                <a:schemeClr val="bg2"/>
              </a:solidFill>
            </a:ln>
          </p:spPr>
        </p:pic>
        <p:pic>
          <p:nvPicPr>
            <p:cNvPr id="39" name="Picture 16"/>
            <p:cNvPicPr>
              <a:picLocks noChangeAspect="1"/>
            </p:cNvPicPr>
            <p:nvPr/>
          </p:nvPicPr>
          <p:blipFill>
            <a:blip r:embed="rId7"/>
            <a:stretch>
              <a:fillRect/>
            </a:stretch>
          </p:blipFill>
          <p:spPr>
            <a:xfrm>
              <a:off x="2616427" y="4812043"/>
              <a:ext cx="2255631" cy="606967"/>
            </a:xfrm>
            <a:prstGeom prst="rect">
              <a:avLst/>
            </a:prstGeom>
            <a:ln>
              <a:solidFill>
                <a:schemeClr val="bg2"/>
              </a:solidFill>
            </a:ln>
          </p:spPr>
        </p:pic>
        <p:sp>
          <p:nvSpPr>
            <p:cNvPr id="40" name="Rounded Rectangle 18"/>
            <p:cNvSpPr/>
            <p:nvPr/>
          </p:nvSpPr>
          <p:spPr>
            <a:xfrm>
              <a:off x="2116286" y="2812593"/>
              <a:ext cx="3334431" cy="3729961"/>
            </a:xfrm>
            <a:prstGeom prst="roundRect">
              <a:avLst/>
            </a:prstGeom>
            <a:noFill/>
            <a:ln w="28575">
              <a:solidFill>
                <a:srgbClr val="0E419C"/>
              </a:solidFill>
            </a:ln>
            <a:extLst>
              <a:ext uri="{909E8E84-426E-40DD-AFC4-6F175D3DCCD1}">
                <a14:hiddenFill xmlns:a14="http://schemas.microsoft.com/office/drawing/2010/main">
                  <a:solidFill>
                    <a:srgbClr val="0E419C"/>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Calibri" panose="020F0502020204030204" charset="0"/>
                <a:cs typeface="Calibri" panose="020F0502020204030204" charset="0"/>
              </a:endParaRPr>
            </a:p>
          </p:txBody>
        </p:sp>
        <p:pic>
          <p:nvPicPr>
            <p:cNvPr id="41" name="Picture 25"/>
            <p:cNvPicPr>
              <a:picLocks noChangeAspect="1"/>
            </p:cNvPicPr>
            <p:nvPr/>
          </p:nvPicPr>
          <p:blipFill>
            <a:blip r:embed="rId8"/>
            <a:stretch>
              <a:fillRect/>
            </a:stretch>
          </p:blipFill>
          <p:spPr>
            <a:xfrm>
              <a:off x="2476045" y="5642070"/>
              <a:ext cx="2536395" cy="600897"/>
            </a:xfrm>
            <a:prstGeom prst="rect">
              <a:avLst/>
            </a:prstGeom>
          </p:spPr>
        </p:pic>
      </p:gr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4</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4" name="内容占位符 3"/>
          <p:cNvSpPr txBox="1"/>
          <p:nvPr/>
        </p:nvSpPr>
        <p:spPr>
          <a:xfrm>
            <a:off x="679975" y="1138161"/>
            <a:ext cx="10966577" cy="1475613"/>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下图所示为学者网</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https://</a:t>
            </a:r>
            <a:r>
              <a:rPr lang="en-US" altLang="zh-CN" dirty="0" err="1">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www.scholat.com</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所展示的知识图谱，对于此类规模的开源学者网络使用传统的代码框架进行图分析，所耗费的时间会非常长。</a:t>
            </a:r>
          </a:p>
        </p:txBody>
      </p:sp>
      <p:pic>
        <p:nvPicPr>
          <p:cNvPr id="5" name="图片 1"/>
          <p:cNvPicPr>
            <a:picLocks noChangeAspect="1"/>
          </p:cNvPicPr>
          <p:nvPr/>
        </p:nvPicPr>
        <p:blipFill>
          <a:blip r:embed="rId5"/>
          <a:stretch>
            <a:fillRect/>
          </a:stretch>
        </p:blipFill>
        <p:spPr>
          <a:xfrm>
            <a:off x="7870934" y="1660358"/>
            <a:ext cx="2154141" cy="1784411"/>
          </a:xfrm>
          <a:prstGeom prst="rect">
            <a:avLst/>
          </a:prstGeom>
        </p:spPr>
      </p:pic>
      <p:pic>
        <p:nvPicPr>
          <p:cNvPr id="6" name="图片 3"/>
          <p:cNvPicPr>
            <a:picLocks noChangeAspect="1"/>
          </p:cNvPicPr>
          <p:nvPr/>
        </p:nvPicPr>
        <p:blipFill>
          <a:blip r:embed="rId6"/>
          <a:stretch>
            <a:fillRect/>
          </a:stretch>
        </p:blipFill>
        <p:spPr>
          <a:xfrm>
            <a:off x="1424651" y="2120715"/>
            <a:ext cx="5194741" cy="1061907"/>
          </a:xfrm>
          <a:prstGeom prst="rect">
            <a:avLst/>
          </a:prstGeom>
        </p:spPr>
      </p:pic>
      <p:sp>
        <p:nvSpPr>
          <p:cNvPr id="2" name="TextBox 1"/>
          <p:cNvSpPr txBox="1"/>
          <p:nvPr/>
        </p:nvSpPr>
        <p:spPr>
          <a:xfrm>
            <a:off x="679975" y="3518845"/>
            <a:ext cx="11080775" cy="646331"/>
          </a:xfrm>
          <a:prstGeom prst="rect">
            <a:avLst/>
          </a:prstGeom>
          <a:noFill/>
        </p:spPr>
        <p:txBody>
          <a:bodyPr wrap="square" rtlCol="0">
            <a:spAutoFit/>
          </a:bodyPr>
          <a:lstStyle/>
          <a:p>
            <a:r>
              <a:rPr lang="en-US" dirty="0">
                <a:latin typeface="新宋体" panose="02010609030101010101" pitchFamily="49" charset="-122"/>
                <a:ea typeface="新宋体" panose="02010609030101010101" pitchFamily="49" charset="-122"/>
                <a:cs typeface="Menlo" panose="020B0609030804020204" pitchFamily="49" charset="0"/>
              </a:rPr>
              <a:t>我们也在</a:t>
            </a:r>
            <a:r>
              <a:rPr lang="en-US" dirty="0" err="1">
                <a:latin typeface="新宋体" panose="02010609030101010101" pitchFamily="49" charset="-122"/>
                <a:ea typeface="新宋体" panose="02010609030101010101" pitchFamily="49" charset="-122"/>
                <a:cs typeface="Menlo" panose="020B0609030804020204" pitchFamily="49" charset="0"/>
              </a:rPr>
              <a:t>几个现实网络数据集进行</a:t>
            </a:r>
            <a:r>
              <a:rPr lang="zh-CN" altLang="en-US" dirty="0">
                <a:latin typeface="新宋体" panose="02010609030101010101" pitchFamily="49" charset="-122"/>
                <a:ea typeface="新宋体" panose="02010609030101010101" pitchFamily="49" charset="-122"/>
                <a:cs typeface="Menlo" panose="020B0609030804020204" pitchFamily="49" charset="0"/>
              </a:rPr>
              <a:t>了测试，在使用</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和</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NetworkX</a:t>
            </a:r>
            <a:r>
              <a:rPr lang="zh-CN" altLang="en-US" dirty="0">
                <a:latin typeface="新宋体" panose="02010609030101010101" pitchFamily="49" charset="-122"/>
                <a:ea typeface="新宋体" panose="02010609030101010101" pitchFamily="49" charset="-122"/>
                <a:cs typeface="Menlo" panose="020B0609030804020204" pitchFamily="49" charset="0"/>
              </a:rPr>
              <a:t>计算较大的网络的聚类系数、网络约束等重要指标时，往往要花费较长时间。</a:t>
            </a:r>
            <a:endParaRPr lang="en-US" altLang="zh-CN" dirty="0">
              <a:latin typeface="新宋体" panose="02010609030101010101" pitchFamily="49" charset="-122"/>
              <a:ea typeface="新宋体" panose="02010609030101010101" pitchFamily="49" charset="-122"/>
            </a:endParaRPr>
          </a:p>
        </p:txBody>
      </p:sp>
      <p:graphicFrame>
        <p:nvGraphicFramePr>
          <p:cNvPr id="3" name="Table 2"/>
          <p:cNvGraphicFramePr>
            <a:graphicFrameLocks noGrp="1"/>
          </p:cNvGraphicFramePr>
          <p:nvPr/>
        </p:nvGraphicFramePr>
        <p:xfrm>
          <a:off x="957865" y="4293853"/>
          <a:ext cx="10410798" cy="2447428"/>
        </p:xfrm>
        <a:graphic>
          <a:graphicData uri="http://schemas.openxmlformats.org/drawingml/2006/table">
            <a:tbl>
              <a:tblPr firstRow="1" bandRow="1">
                <a:tableStyleId>{5C22544A-7EE6-4342-B048-85BDC9FD1C3A}</a:tableStyleId>
              </a:tblPr>
              <a:tblGrid>
                <a:gridCol w="1637457">
                  <a:extLst>
                    <a:ext uri="{9D8B030D-6E8A-4147-A177-3AD203B41FA5}">
                      <a16:colId xmlns:a16="http://schemas.microsoft.com/office/drawing/2014/main" val="20000"/>
                    </a:ext>
                  </a:extLst>
                </a:gridCol>
                <a:gridCol w="1154555">
                  <a:extLst>
                    <a:ext uri="{9D8B030D-6E8A-4147-A177-3AD203B41FA5}">
                      <a16:colId xmlns:a16="http://schemas.microsoft.com/office/drawing/2014/main" val="20001"/>
                    </a:ext>
                  </a:extLst>
                </a:gridCol>
                <a:gridCol w="1222310">
                  <a:extLst>
                    <a:ext uri="{9D8B030D-6E8A-4147-A177-3AD203B41FA5}">
                      <a16:colId xmlns:a16="http://schemas.microsoft.com/office/drawing/2014/main" val="20002"/>
                    </a:ext>
                  </a:extLst>
                </a:gridCol>
                <a:gridCol w="1455575">
                  <a:extLst>
                    <a:ext uri="{9D8B030D-6E8A-4147-A177-3AD203B41FA5}">
                      <a16:colId xmlns:a16="http://schemas.microsoft.com/office/drawing/2014/main" val="20003"/>
                    </a:ext>
                  </a:extLst>
                </a:gridCol>
                <a:gridCol w="1558213">
                  <a:extLst>
                    <a:ext uri="{9D8B030D-6E8A-4147-A177-3AD203B41FA5}">
                      <a16:colId xmlns:a16="http://schemas.microsoft.com/office/drawing/2014/main" val="20004"/>
                    </a:ext>
                  </a:extLst>
                </a:gridCol>
                <a:gridCol w="1483567">
                  <a:extLst>
                    <a:ext uri="{9D8B030D-6E8A-4147-A177-3AD203B41FA5}">
                      <a16:colId xmlns:a16="http://schemas.microsoft.com/office/drawing/2014/main" val="20005"/>
                    </a:ext>
                  </a:extLst>
                </a:gridCol>
                <a:gridCol w="1899121">
                  <a:extLst>
                    <a:ext uri="{9D8B030D-6E8A-4147-A177-3AD203B41FA5}">
                      <a16:colId xmlns:a16="http://schemas.microsoft.com/office/drawing/2014/main" val="20006"/>
                    </a:ext>
                  </a:extLst>
                </a:gridCol>
              </a:tblGrid>
              <a:tr h="452488">
                <a:tc>
                  <a:txBody>
                    <a:bodyPr/>
                    <a:lstStyle/>
                    <a:p>
                      <a:pPr algn="l"/>
                      <a:endParaRPr lang="en-US" b="0" dirty="0">
                        <a:latin typeface="Times New Roman" panose="02020603050405020304" pitchFamily="18" charset="0"/>
                        <a:cs typeface="Times New Roman" panose="02020603050405020304" pitchFamily="18" charset="0"/>
                      </a:endParaRPr>
                    </a:p>
                  </a:txBody>
                  <a:tcPr/>
                </a:tc>
                <a:tc>
                  <a:txBody>
                    <a:bodyPr/>
                    <a:lstStyle/>
                    <a:p>
                      <a:pPr algn="l"/>
                      <a:endParaRPr lang="en-US" b="0" dirty="0">
                        <a:latin typeface="Times New Roman" panose="02020603050405020304" pitchFamily="18" charset="0"/>
                        <a:cs typeface="Times New Roman" panose="02020603050405020304" pitchFamily="18" charset="0"/>
                      </a:endParaRPr>
                    </a:p>
                  </a:txBody>
                  <a:tcPr/>
                </a:tc>
                <a:tc>
                  <a:txBody>
                    <a:bodyPr/>
                    <a:lstStyle/>
                    <a:p>
                      <a:pPr algn="l"/>
                      <a:endParaRPr lang="en-US" b="0" dirty="0">
                        <a:latin typeface="Times New Roman" panose="02020603050405020304" pitchFamily="18" charset="0"/>
                        <a:cs typeface="Times New Roman" panose="02020603050405020304" pitchFamily="18"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err="1">
                          <a:solidFill>
                            <a:schemeClr val="lt1"/>
                          </a:solidFill>
                          <a:effectLst/>
                          <a:latin typeface="Times New Roman" panose="02020603050405020304" pitchFamily="18" charset="0"/>
                          <a:ea typeface="+mn-ea"/>
                          <a:cs typeface="Times New Roman" panose="02020603050405020304" pitchFamily="18" charset="0"/>
                        </a:rPr>
                        <a:t>Average_clustering</a:t>
                      </a:r>
                      <a:endParaRPr lang="en-US" sz="1800" b="0" kern="1200" dirty="0">
                        <a:solidFill>
                          <a:schemeClr val="lt1"/>
                        </a:solidFill>
                        <a:effectLst/>
                        <a:latin typeface="Times New Roman" panose="02020603050405020304" pitchFamily="18" charset="0"/>
                        <a:ea typeface="+mn-ea"/>
                        <a:cs typeface="Times New Roman" panose="02020603050405020304" pitchFamily="18" charset="0"/>
                      </a:endParaRPr>
                    </a:p>
                  </a:txBody>
                  <a:tcPr/>
                </a:tc>
                <a:tc hMerge="1">
                  <a:txBody>
                    <a:bodyPr/>
                    <a:lstStyle/>
                    <a:p>
                      <a:endParaRPr lang="en-CN"/>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lt1"/>
                          </a:solidFill>
                          <a:effectLst/>
                          <a:latin typeface="Times New Roman" panose="02020603050405020304" pitchFamily="18" charset="0"/>
                          <a:ea typeface="+mn-ea"/>
                          <a:cs typeface="Times New Roman" panose="02020603050405020304" pitchFamily="18" charset="0"/>
                        </a:rPr>
                        <a:t>Constraint</a:t>
                      </a:r>
                    </a:p>
                  </a:txBody>
                  <a:tcPr/>
                </a:tc>
                <a:tc hMerge="1">
                  <a:txBody>
                    <a:bodyPr/>
                    <a:lstStyle/>
                    <a:p>
                      <a:endParaRPr lang="en-CN"/>
                    </a:p>
                  </a:txBody>
                  <a:tcPr/>
                </a:tc>
                <a:extLst>
                  <a:ext uri="{0D108BD9-81ED-4DB2-BD59-A6C34878D82A}">
                    <a16:rowId xmlns:a16="http://schemas.microsoft.com/office/drawing/2014/main" val="10000"/>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Nodes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Edges</a:t>
                      </a:r>
                    </a:p>
                  </a:txBody>
                  <a:tcPr/>
                </a:tc>
                <a:tc>
                  <a:txBody>
                    <a:bodyPr/>
                    <a:lstStyle/>
                    <a:p>
                      <a:pPr algn="ctr"/>
                      <a:r>
                        <a:rPr lang="en-US" b="0" dirty="0">
                          <a:latin typeface="Times New Roman" panose="02020603050405020304" pitchFamily="18" charset="0"/>
                          <a:cs typeface="Times New Roman" panose="02020603050405020304" pitchFamily="18" charset="0"/>
                        </a:rPr>
                        <a:t>EasyGraph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NetworkX</a:t>
                      </a:r>
                    </a:p>
                  </a:txBody>
                  <a:tcPr/>
                </a:tc>
                <a:tc>
                  <a:txBody>
                    <a:bodyPr/>
                    <a:lstStyle/>
                    <a:p>
                      <a:pPr algn="ctr"/>
                      <a:r>
                        <a:rPr lang="en-US" b="0" dirty="0">
                          <a:latin typeface="Times New Roman" panose="02020603050405020304" pitchFamily="18" charset="0"/>
                          <a:cs typeface="Times New Roman" panose="02020603050405020304" pitchFamily="18" charset="0"/>
                        </a:rPr>
                        <a:t>EasyGraph</a:t>
                      </a:r>
                    </a:p>
                  </a:txBody>
                  <a:tcPr/>
                </a:tc>
                <a:tc>
                  <a:txBody>
                    <a:bodyPr/>
                    <a:lstStyle/>
                    <a:p>
                      <a:pPr algn="ctr"/>
                      <a:r>
                        <a:rPr lang="en-US" b="0" dirty="0">
                          <a:latin typeface="Times New Roman" panose="02020603050405020304" pitchFamily="18" charset="0"/>
                          <a:cs typeface="Times New Roman" panose="02020603050405020304" pitchFamily="18" charset="0"/>
                        </a:rPr>
                        <a:t>NetworkX</a:t>
                      </a:r>
                    </a:p>
                  </a:txBody>
                  <a:tcPr/>
                </a:tc>
                <a:extLst>
                  <a:ext uri="{0D108BD9-81ED-4DB2-BD59-A6C34878D82A}">
                    <a16:rowId xmlns:a16="http://schemas.microsoft.com/office/drawing/2014/main" val="10001"/>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ca-</a:t>
                      </a:r>
                      <a:r>
                        <a:rPr lang="en-US" sz="1800" dirty="0" err="1">
                          <a:solidFill>
                            <a:srgbClr val="0E0E0E"/>
                          </a:solidFill>
                          <a:effectLst/>
                          <a:latin typeface="Times New Roman" panose="02020603050405020304" pitchFamily="18" charset="0"/>
                          <a:cs typeface="Times New Roman" panose="02020603050405020304" pitchFamily="18" charset="0"/>
                        </a:rPr>
                        <a:t>HepPh</a:t>
                      </a:r>
                      <a:endParaRPr lang="en-US" sz="18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12,008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118,521</a:t>
                      </a:r>
                    </a:p>
                  </a:txBody>
                  <a:tcPr/>
                </a:tc>
                <a:tc>
                  <a:txBody>
                    <a:bodyPr/>
                    <a:lstStyle/>
                    <a:p>
                      <a:pPr algn="ctr"/>
                      <a:r>
                        <a:rPr lang="en-US" b="0" dirty="0">
                          <a:latin typeface="Times New Roman" panose="02020603050405020304" pitchFamily="18" charset="0"/>
                          <a:cs typeface="Times New Roman" panose="02020603050405020304" pitchFamily="18" charset="0"/>
                        </a:rPr>
                        <a:t>1.44s</a:t>
                      </a:r>
                    </a:p>
                  </a:txBody>
                  <a:tcPr/>
                </a:tc>
                <a:tc>
                  <a:txBody>
                    <a:bodyPr/>
                    <a:lstStyle/>
                    <a:p>
                      <a:pPr algn="ctr"/>
                      <a:r>
                        <a:rPr lang="en-US" b="0" dirty="0">
                          <a:latin typeface="Times New Roman" panose="02020603050405020304" pitchFamily="18" charset="0"/>
                          <a:cs typeface="Times New Roman" panose="02020603050405020304" pitchFamily="18" charset="0"/>
                        </a:rPr>
                        <a:t>1.97s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95.95s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extLst>
                  <a:ext uri="{0D108BD9-81ED-4DB2-BD59-A6C34878D82A}">
                    <a16:rowId xmlns:a16="http://schemas.microsoft.com/office/drawing/2014/main" val="10002"/>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email-Enron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36,692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183,831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8.52s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8.69s</a:t>
                      </a:r>
                    </a:p>
                  </a:txBody>
                  <a:tcPr/>
                </a:tc>
                <a:tc>
                  <a:txBody>
                    <a:bodyPr/>
                    <a:lstStyle/>
                    <a:p>
                      <a:pPr algn="ctr"/>
                      <a:r>
                        <a:rPr lang="en-US" b="0" dirty="0">
                          <a:latin typeface="Times New Roman" panose="02020603050405020304" pitchFamily="18" charset="0"/>
                          <a:cs typeface="Times New Roman" panose="02020603050405020304" pitchFamily="18" charset="0"/>
                        </a:rPr>
                        <a:t>857.9</a:t>
                      </a:r>
                      <a:r>
                        <a:rPr lang="en-US" altLang="zh-CN" b="0" dirty="0">
                          <a:latin typeface="Times New Roman" panose="02020603050405020304" pitchFamily="18" charset="0"/>
                          <a:cs typeface="Times New Roman" panose="02020603050405020304" pitchFamily="18" charset="0"/>
                        </a:rPr>
                        <a:t>5s</a:t>
                      </a:r>
                      <a:endParaRPr lang="en-US" b="0" dirty="0">
                        <a:latin typeface="Times New Roman" panose="02020603050405020304" pitchFamily="18" charset="0"/>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&gt;1h</a:t>
                      </a:r>
                    </a:p>
                  </a:txBody>
                  <a:tcPr/>
                </a:tc>
                <a:extLst>
                  <a:ext uri="{0D108BD9-81ED-4DB2-BD59-A6C34878D82A}">
                    <a16:rowId xmlns:a16="http://schemas.microsoft.com/office/drawing/2014/main" val="10003"/>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soc-Epinions1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75,879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508,837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13.55s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13.69s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extLst>
                  <a:ext uri="{0D108BD9-81ED-4DB2-BD59-A6C34878D82A}">
                    <a16:rowId xmlns:a16="http://schemas.microsoft.com/office/drawing/2014/main" val="10004"/>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err="1">
                          <a:solidFill>
                            <a:schemeClr val="dk1"/>
                          </a:solidFill>
                          <a:effectLst/>
                          <a:latin typeface="Times New Roman" panose="02020603050405020304" pitchFamily="18" charset="0"/>
                          <a:ea typeface="+mn-ea"/>
                          <a:cs typeface="Times New Roman" panose="02020603050405020304" pitchFamily="18" charset="0"/>
                        </a:rPr>
                        <a:t>digg</a:t>
                      </a:r>
                      <a:r>
                        <a:rPr lang="en-US" sz="1800" b="0" kern="1200" dirty="0">
                          <a:solidFill>
                            <a:schemeClr val="dk1"/>
                          </a:solidFill>
                          <a:effectLst/>
                          <a:latin typeface="Times New Roman" panose="02020603050405020304" pitchFamily="18" charset="0"/>
                          <a:ea typeface="+mn-ea"/>
                          <a:cs typeface="Times New Roman" panose="02020603050405020304" pitchFamily="18" charset="0"/>
                        </a:rPr>
                        <a:t>-friends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279,630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1,731,653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101.73s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101.23s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extLst>
                  <a:ext uri="{0D108BD9-81ED-4DB2-BD59-A6C34878D82A}">
                    <a16:rowId xmlns:a16="http://schemas.microsoft.com/office/drawing/2014/main" val="10005"/>
                  </a:ext>
                </a:extLst>
              </a:tr>
            </a:tbl>
          </a:graphicData>
        </a:graphic>
      </p:graphicFrame>
      <p:sp>
        <p:nvSpPr>
          <p:cNvPr id="8"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5</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 name="内容占位符 3"/>
          <p:cNvSpPr txBox="1"/>
          <p:nvPr/>
        </p:nvSpPr>
        <p:spPr>
          <a:xfrm>
            <a:off x="825500" y="1132205"/>
            <a:ext cx="10293985" cy="187769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数字经济时代，算力已成为</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水电煤</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一样支撑经济社会发展新的关键生产力。正如有了电，人们才能使用方便生活的电器，工厂的机器设备才能运转。同样，在数字时代，无论是个人生活中的衣食住行，还是千行百业的发展，几乎都离不开算力的支撑。有了高效、低成本的算力，用户们可以再更短的时间完成计算。英伟达创始人黄仁勋甚至提出了未来</a:t>
            </a:r>
            <a:r>
              <a:rPr kumimoji="0" lang="en-US" altLang="zh-CN" b="1"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1"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算力即权力</a:t>
            </a:r>
            <a:r>
              <a:rPr kumimoji="0" lang="en-US" altLang="zh-CN" b="1"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的观点。</a:t>
            </a:r>
          </a:p>
        </p:txBody>
      </p:sp>
      <p:pic>
        <p:nvPicPr>
          <p:cNvPr id="3" name="图片 2"/>
          <p:cNvPicPr>
            <a:picLocks noChangeAspect="1"/>
          </p:cNvPicPr>
          <p:nvPr/>
        </p:nvPicPr>
        <p:blipFill>
          <a:blip r:embed="rId4"/>
          <a:stretch>
            <a:fillRect/>
          </a:stretch>
        </p:blipFill>
        <p:spPr>
          <a:xfrm>
            <a:off x="2284754" y="2989386"/>
            <a:ext cx="7375476" cy="3621886"/>
          </a:xfrm>
          <a:prstGeom prst="rect">
            <a:avLst/>
          </a:prstGeom>
        </p:spPr>
      </p:pic>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6</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内容占位符 3"/>
          <p:cNvSpPr txBox="1"/>
          <p:nvPr/>
        </p:nvSpPr>
        <p:spPr>
          <a:xfrm>
            <a:off x="998220" y="1069340"/>
            <a:ext cx="9975850" cy="2136519"/>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中的每一个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（流式多处理器）都能支持数百个线程并发执行，每个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通常有多个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，所以在一个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上并发执行数千个线程是有可能的。当线程块一旦被调度到一个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上，其中的线程只会在那个指定的</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上并发执行。</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就像一个小</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，进行一些简单的处理。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NVIDIA</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也在同时发布了一套可以在</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上执行通用计算的工具链 </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 Compute Unified Device Architecture (CUDA)</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。从此，</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成为了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General-Purpose Graphics Processing Unit (GPGPU)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p>
        </p:txBody>
      </p:sp>
      <p:pic>
        <p:nvPicPr>
          <p:cNvPr id="2" name="图片 1"/>
          <p:cNvPicPr/>
          <p:nvPr/>
        </p:nvPicPr>
        <p:blipFill>
          <a:blip r:embed="rId4"/>
          <a:stretch>
            <a:fillRect/>
          </a:stretch>
        </p:blipFill>
        <p:spPr>
          <a:xfrm>
            <a:off x="131445" y="3373755"/>
            <a:ext cx="11779201" cy="3484244"/>
          </a:xfrm>
          <a:prstGeom prst="rect">
            <a:avLst/>
          </a:prstGeom>
        </p:spPr>
      </p:pic>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7</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02</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设计方案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pic>
        <p:nvPicPr>
          <p:cNvPr id="4" name="Picture 1"/>
          <p:cNvPicPr>
            <a:picLocks noChangeAspect="1"/>
          </p:cNvPicPr>
          <p:nvPr/>
        </p:nvPicPr>
        <p:blipFill>
          <a:blip r:embed="rId5"/>
          <a:stretch>
            <a:fillRect/>
          </a:stretch>
        </p:blipFill>
        <p:spPr>
          <a:xfrm>
            <a:off x="3857018" y="2227113"/>
            <a:ext cx="7305828" cy="3550870"/>
          </a:xfrm>
          <a:prstGeom prst="rect">
            <a:avLst/>
          </a:prstGeom>
        </p:spPr>
      </p:pic>
      <p:pic>
        <p:nvPicPr>
          <p:cNvPr id="6" name="Picture 7"/>
          <p:cNvPicPr>
            <a:picLocks noChangeAspect="1"/>
          </p:cNvPicPr>
          <p:nvPr/>
        </p:nvPicPr>
        <p:blipFill>
          <a:blip r:embed="rId6"/>
          <a:stretch>
            <a:fillRect/>
          </a:stretch>
        </p:blipFill>
        <p:spPr>
          <a:xfrm>
            <a:off x="724754" y="3146550"/>
            <a:ext cx="1711997" cy="1711997"/>
          </a:xfrm>
          <a:prstGeom prst="rect">
            <a:avLst/>
          </a:prstGeom>
        </p:spPr>
      </p:pic>
      <p:sp>
        <p:nvSpPr>
          <p:cNvPr id="7" name="箭头: 左 10"/>
          <p:cNvSpPr/>
          <p:nvPr/>
        </p:nvSpPr>
        <p:spPr>
          <a:xfrm>
            <a:off x="2640780" y="4041460"/>
            <a:ext cx="981855" cy="621917"/>
          </a:xfrm>
          <a:prstGeom prst="lef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8" name="箭头: 右 11"/>
          <p:cNvSpPr/>
          <p:nvPr/>
        </p:nvSpPr>
        <p:spPr>
          <a:xfrm>
            <a:off x="2655957" y="3295681"/>
            <a:ext cx="981855" cy="621917"/>
          </a:xfrm>
          <a:prstGeom prst="righ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9" name="Text Box 24"/>
          <p:cNvSpPr txBox="1"/>
          <p:nvPr/>
        </p:nvSpPr>
        <p:spPr>
          <a:xfrm>
            <a:off x="603885" y="1313784"/>
            <a:ext cx="11289030" cy="707886"/>
          </a:xfrm>
          <a:prstGeom prst="rect">
            <a:avLst/>
          </a:prstGeom>
          <a:noFill/>
        </p:spPr>
        <p:txBody>
          <a:bodyPr wrap="square" rtlCol="0" anchor="t">
            <a:spAutoFit/>
          </a:bodyPr>
          <a:lstStyle/>
          <a:p>
            <a:pPr marR="0" lvl="0" algn="just" defTabSz="914400" rtl="0" eaLnBrk="1" fontAlgn="auto" latinLnBrk="0" hangingPunct="1">
              <a:lnSpc>
                <a:spcPct val="100000"/>
              </a:lnSpc>
              <a:spcBef>
                <a:spcPts val="0"/>
              </a:spcBef>
              <a:spcAft>
                <a:spcPts val="0"/>
              </a:spcAft>
              <a:buClr>
                <a:srgbClr val="0E419C"/>
              </a:buClr>
              <a:buSzTx/>
              <a:defRPr/>
            </a:pPr>
            <a:r>
              <a:rPr kumimoji="0" lang="zh-CN" altLang="en-US" sz="20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Calibri" panose="020F0502020204030204" charset="0"/>
              </a:rPr>
              <a:t>我们希望更好地利用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GPU</a:t>
            </a:r>
            <a:r>
              <a:rPr kumimoji="0" lang="zh-CN" altLang="en-US" sz="20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Calibri" panose="020F0502020204030204" charset="0"/>
              </a:rPr>
              <a:t>的强大计算能力来加速网络分析，因此，我们在</a:t>
            </a:r>
            <a:r>
              <a:rPr kumimoji="0" lang="en-US" altLang="zh-CN" sz="2000" b="0" i="0" u="none" strike="noStrike" kern="1200" cap="none" spc="0" normalizeH="0" baseline="0" noProof="0" dirty="0" err="1">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EasyGraph</a:t>
            </a:r>
            <a:r>
              <a:rPr kumimoji="0" lang="zh-CN" altLang="en-US" sz="20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Calibri" panose="020F0502020204030204" charset="0"/>
              </a:rPr>
              <a:t>的基础上利用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GPU</a:t>
            </a:r>
            <a:r>
              <a:rPr kumimoji="0" lang="zh-CN" altLang="en-US" sz="20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Calibri" panose="020F0502020204030204" charset="0"/>
              </a:rPr>
              <a:t>优化图分析算法。</a:t>
            </a: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9</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394291;"/>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3.xml><?xml version="1.0" encoding="utf-8"?>
<p:tagLst xmlns:a="http://schemas.openxmlformats.org/drawingml/2006/main" xmlns:r="http://schemas.openxmlformats.org/officeDocument/2006/relationships" xmlns:p="http://schemas.openxmlformats.org/presentationml/2006/main">
  <p:tag name="ISLIDE.ICON" val="#39429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2042</Words>
  <Application>Microsoft Macintosh PowerPoint</Application>
  <PresentationFormat>Widescreen</PresentationFormat>
  <Paragraphs>221</Paragraphs>
  <Slides>30</Slides>
  <Notes>11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30</vt:i4>
      </vt:variant>
    </vt:vector>
  </HeadingPairs>
  <TitlesOfParts>
    <vt:vector size="45" baseType="lpstr">
      <vt:lpstr>等线</vt:lpstr>
      <vt:lpstr>等线 Light</vt:lpstr>
      <vt:lpstr>Microsoft JhengHei UI</vt:lpstr>
      <vt:lpstr>微软雅黑</vt:lpstr>
      <vt:lpstr>新宋体</vt:lpstr>
      <vt:lpstr>新宋体</vt:lpstr>
      <vt:lpstr>黑体</vt:lpstr>
      <vt:lpstr>SimSun</vt:lpstr>
      <vt:lpstr>Arial</vt:lpstr>
      <vt:lpstr>Calibri</vt:lpstr>
      <vt:lpstr>Eras Demi ITC</vt:lpstr>
      <vt:lpstr>Times New Roman</vt:lpstr>
      <vt:lpstr>Wingdings</vt:lpstr>
      <vt:lpstr>1_Office 主题​​</vt:lpstr>
      <vt:lpstr>2_Office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Wen Wen</cp:lastModifiedBy>
  <cp:revision>201</cp:revision>
  <dcterms:created xsi:type="dcterms:W3CDTF">2020-11-21T03:02:00Z</dcterms:created>
  <dcterms:modified xsi:type="dcterms:W3CDTF">2025-01-02T03:45:02Z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8DDADC21F5774CD188D9ECBDD41F6875_13</vt:lpwstr>
  </property>
  <property fmtid="{D5CDD505-2E9C-101B-9397-08002B2CF9AE}" pid="3" name="KSOProductBuildVer">
    <vt:lpwstr>2052-12.1.0.19302</vt:lpwstr>
  </property>
</Properties>
</file>